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Lst>
  <p:sldSz cx="18288000" cy="10287000"/>
  <p:notesSz cx="6858000" cy="9144000"/>
  <p:embeddedFontLst>
    <p:embeddedFont>
      <p:font typeface="Viga" charset="1" panose="020B0800030000020004"/>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4.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2809157"/>
            <a:ext cx="5095055" cy="5958857"/>
          </a:xfrm>
          <a:custGeom>
            <a:avLst/>
            <a:gdLst/>
            <a:ahLst/>
            <a:cxnLst/>
            <a:rect r="r" b="b" t="t" l="l"/>
            <a:pathLst>
              <a:path h="5958857" w="5095055">
                <a:moveTo>
                  <a:pt x="0" y="0"/>
                </a:moveTo>
                <a:lnTo>
                  <a:pt x="5095055" y="0"/>
                </a:lnTo>
                <a:lnTo>
                  <a:pt x="5095055" y="5958857"/>
                </a:lnTo>
                <a:lnTo>
                  <a:pt x="0" y="5958857"/>
                </a:lnTo>
                <a:lnTo>
                  <a:pt x="0" y="0"/>
                </a:lnTo>
                <a:close/>
              </a:path>
            </a:pathLst>
          </a:custGeom>
          <a:blipFill>
            <a:blip r:embed="rId2"/>
            <a:stretch>
              <a:fillRect l="0" t="-17356" r="0" b="-2860"/>
            </a:stretch>
          </a:blipFill>
        </p:spPr>
      </p:sp>
      <p:sp>
        <p:nvSpPr>
          <p:cNvPr name="Freeform 3" id="3"/>
          <p:cNvSpPr/>
          <p:nvPr/>
        </p:nvSpPr>
        <p:spPr>
          <a:xfrm flipH="false" flipV="false" rot="0">
            <a:off x="963201" y="8066811"/>
            <a:ext cx="2461199" cy="1172020"/>
          </a:xfrm>
          <a:custGeom>
            <a:avLst/>
            <a:gdLst/>
            <a:ahLst/>
            <a:cxnLst/>
            <a:rect r="r" b="b" t="t" l="l"/>
            <a:pathLst>
              <a:path h="1172020" w="2461199">
                <a:moveTo>
                  <a:pt x="0" y="0"/>
                </a:moveTo>
                <a:lnTo>
                  <a:pt x="2461199" y="0"/>
                </a:lnTo>
                <a:lnTo>
                  <a:pt x="2461199" y="1172020"/>
                </a:lnTo>
                <a:lnTo>
                  <a:pt x="0" y="1172020"/>
                </a:lnTo>
                <a:lnTo>
                  <a:pt x="0" y="0"/>
                </a:lnTo>
                <a:close/>
              </a:path>
            </a:pathLst>
          </a:custGeom>
          <a:blipFill>
            <a:blip r:embed="rId3"/>
            <a:stretch>
              <a:fillRect l="-22193" t="0" r="-23761" b="0"/>
            </a:stretch>
          </a:blipFill>
        </p:spPr>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0" y="0"/>
            <a:ext cx="18288000" cy="1252584"/>
          </a:xfrm>
          <a:custGeom>
            <a:avLst/>
            <a:gdLst/>
            <a:ahLst/>
            <a:cxnLst/>
            <a:rect r="r" b="b" t="t" l="l"/>
            <a:pathLst>
              <a:path h="1252584" w="18288000">
                <a:moveTo>
                  <a:pt x="0" y="0"/>
                </a:moveTo>
                <a:lnTo>
                  <a:pt x="18288000" y="0"/>
                </a:lnTo>
                <a:lnTo>
                  <a:pt x="18288000" y="1252584"/>
                </a:lnTo>
                <a:lnTo>
                  <a:pt x="0" y="1252584"/>
                </a:lnTo>
                <a:lnTo>
                  <a:pt x="0" y="0"/>
                </a:lnTo>
                <a:close/>
              </a:path>
            </a:pathLst>
          </a:custGeom>
          <a:blipFill>
            <a:blip r:embed="rId4"/>
            <a:stretch>
              <a:fillRect l="0" t="-14199" r="0" b="-924241"/>
            </a:stretch>
          </a:blipFill>
        </p:spPr>
      </p:sp>
      <p:sp>
        <p:nvSpPr>
          <p:cNvPr name="TextBox 8" id="8"/>
          <p:cNvSpPr txBox="true"/>
          <p:nvPr/>
        </p:nvSpPr>
        <p:spPr>
          <a:xfrm rot="0">
            <a:off x="1028700" y="2872022"/>
            <a:ext cx="14858812" cy="5499589"/>
          </a:xfrm>
          <a:prstGeom prst="rect">
            <a:avLst/>
          </a:prstGeom>
        </p:spPr>
        <p:txBody>
          <a:bodyPr anchor="t" rtlCol="false" tIns="0" lIns="0" bIns="0" rIns="0">
            <a:spAutoFit/>
          </a:bodyPr>
          <a:lstStyle/>
          <a:p>
            <a:pPr algn="l">
              <a:lnSpc>
                <a:spcPts val="2423"/>
              </a:lnSpc>
            </a:pPr>
            <a:r>
              <a:rPr lang="en-US" sz="1730">
                <a:solidFill>
                  <a:srgbClr val="000000"/>
                </a:solidFill>
                <a:latin typeface="Viga"/>
              </a:rPr>
              <a:t>This slide deck contains seven slides. Each slide explains what we expect from you in this section. Remove this explanation and use this text box to elaborate further on your startup (idea). The deck consists of the following slides: </a:t>
            </a:r>
          </a:p>
          <a:p>
            <a:pPr algn="l">
              <a:lnSpc>
                <a:spcPts val="2423"/>
              </a:lnSpc>
            </a:pPr>
          </a:p>
          <a:p>
            <a:pPr algn="l">
              <a:lnSpc>
                <a:spcPts val="2423"/>
              </a:lnSpc>
            </a:pPr>
            <a:r>
              <a:rPr lang="en-US" sz="1730">
                <a:solidFill>
                  <a:srgbClr val="000000"/>
                </a:solidFill>
                <a:latin typeface="Viga"/>
              </a:rPr>
              <a:t>1. Name startup, </a:t>
            </a:r>
          </a:p>
          <a:p>
            <a:pPr algn="l">
              <a:lnSpc>
                <a:spcPts val="2423"/>
              </a:lnSpc>
            </a:pPr>
            <a:r>
              <a:rPr lang="en-US" sz="1730">
                <a:solidFill>
                  <a:srgbClr val="000000"/>
                </a:solidFill>
                <a:latin typeface="Viga"/>
              </a:rPr>
              <a:t>2. Problem statement, </a:t>
            </a:r>
          </a:p>
          <a:p>
            <a:pPr algn="l">
              <a:lnSpc>
                <a:spcPts val="2423"/>
              </a:lnSpc>
            </a:pPr>
            <a:r>
              <a:rPr lang="en-US" sz="1730">
                <a:solidFill>
                  <a:srgbClr val="000000"/>
                </a:solidFill>
                <a:latin typeface="Viga"/>
              </a:rPr>
              <a:t>3. Problem Solution, </a:t>
            </a:r>
          </a:p>
          <a:p>
            <a:pPr algn="l">
              <a:lnSpc>
                <a:spcPts val="2423"/>
              </a:lnSpc>
            </a:pPr>
            <a:r>
              <a:rPr lang="en-US" sz="1730">
                <a:solidFill>
                  <a:srgbClr val="000000"/>
                </a:solidFill>
                <a:latin typeface="Viga"/>
              </a:rPr>
              <a:t>4. Target Group, </a:t>
            </a:r>
          </a:p>
          <a:p>
            <a:pPr algn="l">
              <a:lnSpc>
                <a:spcPts val="2423"/>
              </a:lnSpc>
            </a:pPr>
            <a:r>
              <a:rPr lang="en-US" sz="1730">
                <a:solidFill>
                  <a:srgbClr val="000000"/>
                </a:solidFill>
                <a:latin typeface="Viga"/>
              </a:rPr>
              <a:t>5. Competitors,</a:t>
            </a:r>
          </a:p>
          <a:p>
            <a:pPr algn="l">
              <a:lnSpc>
                <a:spcPts val="2423"/>
              </a:lnSpc>
            </a:pPr>
            <a:r>
              <a:rPr lang="en-US" sz="1730">
                <a:solidFill>
                  <a:srgbClr val="000000"/>
                </a:solidFill>
                <a:latin typeface="Viga"/>
              </a:rPr>
              <a:t>6. Competitive Advantage, </a:t>
            </a:r>
          </a:p>
          <a:p>
            <a:pPr algn="l">
              <a:lnSpc>
                <a:spcPts val="2423"/>
              </a:lnSpc>
            </a:pPr>
            <a:r>
              <a:rPr lang="en-US" sz="1730">
                <a:solidFill>
                  <a:srgbClr val="000000"/>
                </a:solidFill>
                <a:latin typeface="Viga"/>
              </a:rPr>
              <a:t>7. Why now &amp; Why you. </a:t>
            </a:r>
          </a:p>
          <a:p>
            <a:pPr algn="l">
              <a:lnSpc>
                <a:spcPts val="2423"/>
              </a:lnSpc>
            </a:pPr>
          </a:p>
          <a:p>
            <a:pPr algn="l">
              <a:lnSpc>
                <a:spcPts val="2423"/>
              </a:lnSpc>
            </a:pPr>
            <a:r>
              <a:rPr lang="en-US" sz="1730">
                <a:solidFill>
                  <a:srgbClr val="000000"/>
                </a:solidFill>
                <a:latin typeface="Viga"/>
              </a:rPr>
              <a:t>This first page 'Instruction Application Deck' will also be removed. So with submission, the first slide of your deck is the one with the name of your startup. You are also free to create your own slide deck, but make sure it contains the seven topic slides + content mentioned above.</a:t>
            </a:r>
          </a:p>
          <a:p>
            <a:pPr algn="l">
              <a:lnSpc>
                <a:spcPts val="2423"/>
              </a:lnSpc>
            </a:pPr>
          </a:p>
          <a:p>
            <a:pPr algn="l">
              <a:lnSpc>
                <a:spcPts val="2563"/>
              </a:lnSpc>
            </a:pPr>
          </a:p>
          <a:p>
            <a:pPr algn="l">
              <a:lnSpc>
                <a:spcPts val="2423"/>
              </a:lnSpc>
            </a:pPr>
          </a:p>
          <a:p>
            <a:pPr algn="l">
              <a:lnSpc>
                <a:spcPts val="2423"/>
              </a:lnSpc>
            </a:pPr>
          </a:p>
          <a:p>
            <a:pPr algn="l">
              <a:lnSpc>
                <a:spcPts val="2423"/>
              </a:lnSpc>
              <a:spcBef>
                <a:spcPct val="0"/>
              </a:spcBef>
            </a:pPr>
          </a:p>
        </p:txBody>
      </p:sp>
      <p:sp>
        <p:nvSpPr>
          <p:cNvPr name="Freeform 9" id="9"/>
          <p:cNvSpPr/>
          <p:nvPr/>
        </p:nvSpPr>
        <p:spPr>
          <a:xfrm flipH="false" flipV="false" rot="0">
            <a:off x="15862194" y="135234"/>
            <a:ext cx="2425806" cy="8899182"/>
          </a:xfrm>
          <a:custGeom>
            <a:avLst/>
            <a:gdLst/>
            <a:ahLst/>
            <a:cxnLst/>
            <a:rect r="r" b="b" t="t" l="l"/>
            <a:pathLst>
              <a:path h="8899182" w="2425806">
                <a:moveTo>
                  <a:pt x="0" y="0"/>
                </a:moveTo>
                <a:lnTo>
                  <a:pt x="2425806" y="0"/>
                </a:lnTo>
                <a:lnTo>
                  <a:pt x="2425806" y="8899182"/>
                </a:lnTo>
                <a:lnTo>
                  <a:pt x="0" y="8899182"/>
                </a:lnTo>
                <a:lnTo>
                  <a:pt x="0" y="0"/>
                </a:lnTo>
                <a:close/>
              </a:path>
            </a:pathLst>
          </a:custGeom>
          <a:blipFill>
            <a:blip r:embed="rId5"/>
            <a:stretch>
              <a:fillRect l="-552185" t="-13222" r="0" b="-13222"/>
            </a:stretch>
          </a:blipFill>
        </p:spPr>
      </p:sp>
      <p:sp>
        <p:nvSpPr>
          <p:cNvPr name="TextBox 10" id="10"/>
          <p:cNvSpPr txBox="true"/>
          <p:nvPr/>
        </p:nvSpPr>
        <p:spPr>
          <a:xfrm rot="0">
            <a:off x="963201" y="1424229"/>
            <a:ext cx="13405148" cy="1384927"/>
          </a:xfrm>
          <a:prstGeom prst="rect">
            <a:avLst/>
          </a:prstGeom>
        </p:spPr>
        <p:txBody>
          <a:bodyPr anchor="t" rtlCol="false" tIns="0" lIns="0" bIns="0" rIns="0">
            <a:spAutoFit/>
          </a:bodyPr>
          <a:lstStyle/>
          <a:p>
            <a:pPr algn="ctr">
              <a:lnSpc>
                <a:spcPts val="11340"/>
              </a:lnSpc>
            </a:pPr>
            <a:r>
              <a:rPr lang="en-US" sz="8100">
                <a:solidFill>
                  <a:srgbClr val="000000"/>
                </a:solidFill>
                <a:latin typeface="Viga"/>
              </a:rPr>
              <a:t>Instruction Application Deck </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2379677" y="3926547"/>
            <a:ext cx="12872461" cy="2300556"/>
          </a:xfrm>
          <a:prstGeom prst="rect">
            <a:avLst/>
          </a:prstGeom>
        </p:spPr>
        <p:txBody>
          <a:bodyPr anchor="t" rtlCol="false" tIns="0" lIns="0" bIns="0" rIns="0">
            <a:spAutoFit/>
          </a:bodyPr>
          <a:lstStyle/>
          <a:p>
            <a:pPr algn="ctr">
              <a:lnSpc>
                <a:spcPts val="9202"/>
              </a:lnSpc>
            </a:pPr>
            <a:r>
              <a:rPr lang="en-US" sz="6572">
                <a:solidFill>
                  <a:srgbClr val="000000"/>
                </a:solidFill>
                <a:latin typeface="Viga"/>
              </a:rPr>
              <a:t>Insert startup name and/or logo here</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1028700" y="1460056"/>
            <a:ext cx="8115300" cy="1128447"/>
          </a:xfrm>
          <a:prstGeom prst="rect">
            <a:avLst/>
          </a:prstGeom>
        </p:spPr>
        <p:txBody>
          <a:bodyPr anchor="t" rtlCol="false" tIns="0" lIns="0" bIns="0" rIns="0">
            <a:spAutoFit/>
          </a:bodyPr>
          <a:lstStyle/>
          <a:p>
            <a:pPr algn="l">
              <a:lnSpc>
                <a:spcPts val="9202"/>
              </a:lnSpc>
            </a:pPr>
            <a:r>
              <a:rPr lang="en-US" sz="6572">
                <a:solidFill>
                  <a:srgbClr val="000000"/>
                </a:solidFill>
                <a:latin typeface="Viga"/>
              </a:rPr>
              <a:t>Problem Statement</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879358"/>
            <a:ext cx="12606803" cy="3239209"/>
          </a:xfrm>
          <a:prstGeom prst="rect">
            <a:avLst/>
          </a:prstGeom>
        </p:spPr>
        <p:txBody>
          <a:bodyPr anchor="t" rtlCol="false" tIns="0" lIns="0" bIns="0" rIns="0">
            <a:spAutoFit/>
          </a:bodyPr>
          <a:lstStyle/>
          <a:p>
            <a:pPr algn="l">
              <a:lnSpc>
                <a:spcPts val="3241"/>
              </a:lnSpc>
            </a:pPr>
            <a:r>
              <a:rPr lang="en-US" sz="2315">
                <a:solidFill>
                  <a:srgbClr val="000000"/>
                </a:solidFill>
                <a:latin typeface="Viga"/>
              </a:rPr>
              <a:t>In this slide, you describe the problem that your creative solution or sustainable innovation solves. Do this by naming where the problem occurs, what the problem is and why it is a problem, so make sure to include the context and relevance! </a:t>
            </a:r>
          </a:p>
          <a:p>
            <a:pPr algn="l">
              <a:lnSpc>
                <a:spcPts val="3241"/>
              </a:lnSpc>
            </a:pPr>
          </a:p>
          <a:p>
            <a:pPr algn="l">
              <a:lnSpc>
                <a:spcPts val="3241"/>
              </a:lnSpc>
            </a:pPr>
            <a:r>
              <a:rPr lang="en-US" sz="2315">
                <a:solidFill>
                  <a:srgbClr val="000000"/>
                </a:solidFill>
                <a:latin typeface="Viga"/>
              </a:rPr>
              <a:t>Please include some numbers here as well; how big is the problem?</a:t>
            </a:r>
          </a:p>
          <a:p>
            <a:pPr algn="l">
              <a:lnSpc>
                <a:spcPts val="3241"/>
              </a:lnSpc>
            </a:pPr>
          </a:p>
          <a:p>
            <a:pPr algn="l">
              <a:lnSpc>
                <a:spcPts val="3241"/>
              </a:lnSpc>
            </a:pPr>
            <a:r>
              <a:rPr lang="en-US" sz="2315">
                <a:solidFill>
                  <a:srgbClr val="000000"/>
                </a:solidFill>
                <a:latin typeface="Viga"/>
              </a:rPr>
              <a:t>Because addressing a need/problem in the market will help launch your startup.</a:t>
            </a:r>
          </a:p>
          <a:p>
            <a:pPr algn="just">
              <a:lnSpc>
                <a:spcPts val="3241"/>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1028700" y="1460056"/>
            <a:ext cx="8115300" cy="1128447"/>
          </a:xfrm>
          <a:prstGeom prst="rect">
            <a:avLst/>
          </a:prstGeom>
        </p:spPr>
        <p:txBody>
          <a:bodyPr anchor="t" rtlCol="false" tIns="0" lIns="0" bIns="0" rIns="0">
            <a:spAutoFit/>
          </a:bodyPr>
          <a:lstStyle/>
          <a:p>
            <a:pPr algn="l">
              <a:lnSpc>
                <a:spcPts val="9202"/>
              </a:lnSpc>
            </a:pPr>
            <a:r>
              <a:rPr lang="en-US" sz="6572">
                <a:solidFill>
                  <a:srgbClr val="000000"/>
                </a:solidFill>
                <a:latin typeface="Viga"/>
              </a:rPr>
              <a:t>Problem Solution </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879358"/>
            <a:ext cx="12606803" cy="4084558"/>
          </a:xfrm>
          <a:prstGeom prst="rect">
            <a:avLst/>
          </a:prstGeom>
        </p:spPr>
        <p:txBody>
          <a:bodyPr anchor="t" rtlCol="false" tIns="0" lIns="0" bIns="0" rIns="0">
            <a:spAutoFit/>
          </a:bodyPr>
          <a:lstStyle/>
          <a:p>
            <a:pPr algn="l">
              <a:lnSpc>
                <a:spcPts val="3241"/>
              </a:lnSpc>
            </a:pPr>
            <a:r>
              <a:rPr lang="en-US" sz="2315">
                <a:solidFill>
                  <a:srgbClr val="000000"/>
                </a:solidFill>
                <a:latin typeface="Viga"/>
              </a:rPr>
              <a:t>Here you describe the solution that will solve the problem you’ve described in the previous slide. </a:t>
            </a:r>
          </a:p>
          <a:p>
            <a:pPr algn="l">
              <a:lnSpc>
                <a:spcPts val="3241"/>
              </a:lnSpc>
            </a:pPr>
          </a:p>
          <a:p>
            <a:pPr algn="l">
              <a:lnSpc>
                <a:spcPts val="3241"/>
              </a:lnSpc>
            </a:pPr>
            <a:r>
              <a:rPr lang="en-US" sz="2315">
                <a:solidFill>
                  <a:srgbClr val="000000"/>
                </a:solidFill>
                <a:latin typeface="Viga"/>
              </a:rPr>
              <a:t>What does the idea look like that will solve the proposed problem</a:t>
            </a:r>
            <a:r>
              <a:rPr lang="en-US" sz="2315">
                <a:solidFill>
                  <a:srgbClr val="000000"/>
                </a:solidFill>
                <a:latin typeface="Viga"/>
              </a:rPr>
              <a:t>? What’s new about your product/service/process or business model? What technology will you use for it? How does the idea work? What is the value that you are going to create? How is this different to what is already there on the market. </a:t>
            </a:r>
          </a:p>
          <a:p>
            <a:pPr algn="l">
              <a:lnSpc>
                <a:spcPts val="3241"/>
              </a:lnSpc>
            </a:pPr>
          </a:p>
          <a:p>
            <a:pPr algn="l">
              <a:lnSpc>
                <a:spcPts val="3241"/>
              </a:lnSpc>
            </a:pPr>
            <a:r>
              <a:rPr lang="en-US" sz="2315">
                <a:solidFill>
                  <a:srgbClr val="000000"/>
                </a:solidFill>
                <a:latin typeface="Viga"/>
              </a:rPr>
              <a:t>Also show how your idea is in line with a least one of the SDG’s. </a:t>
            </a:r>
          </a:p>
          <a:p>
            <a:pPr algn="just">
              <a:lnSpc>
                <a:spcPts val="3241"/>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1028700" y="1460056"/>
            <a:ext cx="8115300" cy="1128447"/>
          </a:xfrm>
          <a:prstGeom prst="rect">
            <a:avLst/>
          </a:prstGeom>
        </p:spPr>
        <p:txBody>
          <a:bodyPr anchor="t" rtlCol="false" tIns="0" lIns="0" bIns="0" rIns="0">
            <a:spAutoFit/>
          </a:bodyPr>
          <a:lstStyle/>
          <a:p>
            <a:pPr algn="l">
              <a:lnSpc>
                <a:spcPts val="9202"/>
              </a:lnSpc>
            </a:pPr>
            <a:r>
              <a:rPr lang="en-US" sz="6572">
                <a:solidFill>
                  <a:srgbClr val="000000"/>
                </a:solidFill>
                <a:latin typeface="Viga"/>
              </a:rPr>
              <a:t>Target Group</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879358"/>
            <a:ext cx="12606803" cy="2855833"/>
          </a:xfrm>
          <a:prstGeom prst="rect">
            <a:avLst/>
          </a:prstGeom>
        </p:spPr>
        <p:txBody>
          <a:bodyPr anchor="t" rtlCol="false" tIns="0" lIns="0" bIns="0" rIns="0">
            <a:spAutoFit/>
          </a:bodyPr>
          <a:lstStyle/>
          <a:p>
            <a:pPr algn="l">
              <a:lnSpc>
                <a:spcPts val="3241"/>
              </a:lnSpc>
            </a:pPr>
            <a:r>
              <a:rPr lang="en-US" sz="2315">
                <a:solidFill>
                  <a:srgbClr val="000000"/>
                </a:solidFill>
                <a:latin typeface="Viga"/>
              </a:rPr>
              <a:t>The next question is: 'For who are you going to solve this problem?' </a:t>
            </a:r>
          </a:p>
          <a:p>
            <a:pPr algn="l">
              <a:lnSpc>
                <a:spcPts val="3241"/>
              </a:lnSpc>
            </a:pPr>
          </a:p>
          <a:p>
            <a:pPr algn="l">
              <a:lnSpc>
                <a:spcPts val="3241"/>
              </a:lnSpc>
            </a:pPr>
            <a:r>
              <a:rPr lang="en-US" sz="2315">
                <a:solidFill>
                  <a:srgbClr val="000000"/>
                </a:solidFill>
                <a:latin typeface="Viga"/>
              </a:rPr>
              <a:t>Demonstrate for whom your idea solves a problem and showcase your understanding of the target market or audience; early market research or customer interactions are desirable here.</a:t>
            </a:r>
          </a:p>
          <a:p>
            <a:pPr algn="l">
              <a:lnSpc>
                <a:spcPts val="3241"/>
              </a:lnSpc>
            </a:pPr>
          </a:p>
          <a:p>
            <a:pPr algn="l">
              <a:lnSpc>
                <a:spcPts val="3241"/>
              </a:lnSpc>
            </a:pPr>
          </a:p>
          <a:p>
            <a:pPr algn="just">
              <a:lnSpc>
                <a:spcPts val="3241"/>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1028700" y="1460056"/>
            <a:ext cx="8115300" cy="1128447"/>
          </a:xfrm>
          <a:prstGeom prst="rect">
            <a:avLst/>
          </a:prstGeom>
        </p:spPr>
        <p:txBody>
          <a:bodyPr anchor="t" rtlCol="false" tIns="0" lIns="0" bIns="0" rIns="0">
            <a:spAutoFit/>
          </a:bodyPr>
          <a:lstStyle/>
          <a:p>
            <a:pPr algn="l">
              <a:lnSpc>
                <a:spcPts val="9202"/>
              </a:lnSpc>
            </a:pPr>
            <a:r>
              <a:rPr lang="en-US" sz="6572">
                <a:solidFill>
                  <a:srgbClr val="000000"/>
                </a:solidFill>
                <a:latin typeface="Viga"/>
              </a:rPr>
              <a:t>Competitors</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765058"/>
            <a:ext cx="12606803" cy="5722858"/>
          </a:xfrm>
          <a:prstGeom prst="rect">
            <a:avLst/>
          </a:prstGeom>
        </p:spPr>
        <p:txBody>
          <a:bodyPr anchor="t" rtlCol="false" tIns="0" lIns="0" bIns="0" rIns="0">
            <a:spAutoFit/>
          </a:bodyPr>
          <a:lstStyle/>
          <a:p>
            <a:pPr algn="l">
              <a:lnSpc>
                <a:spcPts val="3241"/>
              </a:lnSpc>
            </a:pPr>
            <a:r>
              <a:rPr lang="en-US" sz="2315">
                <a:solidFill>
                  <a:srgbClr val="000000"/>
                </a:solidFill>
                <a:latin typeface="Viga"/>
              </a:rPr>
              <a:t>Describe the market here. How does your idea compare to the other alternatives in the market? It is important to identify your biggest competitors in this slide.</a:t>
            </a:r>
          </a:p>
          <a:p>
            <a:pPr algn="l">
              <a:lnSpc>
                <a:spcPts val="3241"/>
              </a:lnSpc>
            </a:pPr>
          </a:p>
          <a:p>
            <a:pPr algn="l">
              <a:lnSpc>
                <a:spcPts val="3241"/>
              </a:lnSpc>
            </a:pPr>
            <a:r>
              <a:rPr lang="en-US" sz="2315">
                <a:solidFill>
                  <a:srgbClr val="000000"/>
                </a:solidFill>
                <a:latin typeface="Viga"/>
              </a:rPr>
              <a:t>It could be the case that there are no competitors out there yet. Tell us here how your target group is currently solving the problem you’ve described.</a:t>
            </a:r>
          </a:p>
          <a:p>
            <a:pPr algn="l">
              <a:lnSpc>
                <a:spcPts val="3241"/>
              </a:lnSpc>
            </a:pPr>
          </a:p>
          <a:p>
            <a:pPr algn="l">
              <a:lnSpc>
                <a:spcPts val="3241"/>
              </a:lnSpc>
            </a:pPr>
            <a:r>
              <a:rPr lang="en-US" sz="2315">
                <a:solidFill>
                  <a:srgbClr val="000000"/>
                </a:solidFill>
                <a:latin typeface="Viga"/>
              </a:rPr>
              <a:t>Example: Swapfiets. They changed the business model of owning a bike to renting a bike. None of the bike dealers by then was doing that. So if you were Swapfiets, you would list the biggest bike dealers here like Gazelle, Giant etc. Also, the target group could use the car instead of the bike or public transport.</a:t>
            </a:r>
          </a:p>
          <a:p>
            <a:pPr algn="l">
              <a:lnSpc>
                <a:spcPts val="3241"/>
              </a:lnSpc>
            </a:pPr>
          </a:p>
          <a:p>
            <a:pPr algn="l">
              <a:lnSpc>
                <a:spcPts val="3241"/>
              </a:lnSpc>
            </a:pPr>
          </a:p>
          <a:p>
            <a:pPr algn="l">
              <a:lnSpc>
                <a:spcPts val="3241"/>
              </a:lnSpc>
            </a:pPr>
          </a:p>
          <a:p>
            <a:pPr algn="just">
              <a:lnSpc>
                <a:spcPts val="3241"/>
              </a:lnSpc>
              <a:spcBef>
                <a:spcPct val="0"/>
              </a:spcBef>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1028700" y="1460056"/>
            <a:ext cx="9043723" cy="1128447"/>
          </a:xfrm>
          <a:prstGeom prst="rect">
            <a:avLst/>
          </a:prstGeom>
        </p:spPr>
        <p:txBody>
          <a:bodyPr anchor="t" rtlCol="false" tIns="0" lIns="0" bIns="0" rIns="0">
            <a:spAutoFit/>
          </a:bodyPr>
          <a:lstStyle/>
          <a:p>
            <a:pPr algn="l">
              <a:lnSpc>
                <a:spcPts val="9202"/>
              </a:lnSpc>
            </a:pPr>
            <a:r>
              <a:rPr lang="en-US" sz="6572">
                <a:solidFill>
                  <a:srgbClr val="000000"/>
                </a:solidFill>
                <a:latin typeface="Viga"/>
              </a:rPr>
              <a:t>Competitive Advantage</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879358"/>
            <a:ext cx="12606803" cy="4084558"/>
          </a:xfrm>
          <a:prstGeom prst="rect">
            <a:avLst/>
          </a:prstGeom>
        </p:spPr>
        <p:txBody>
          <a:bodyPr anchor="t" rtlCol="false" tIns="0" lIns="0" bIns="0" rIns="0">
            <a:spAutoFit/>
          </a:bodyPr>
          <a:lstStyle/>
          <a:p>
            <a:pPr algn="l">
              <a:lnSpc>
                <a:spcPts val="3241"/>
              </a:lnSpc>
            </a:pPr>
            <a:r>
              <a:rPr lang="en-US" sz="2315">
                <a:solidFill>
                  <a:srgbClr val="000000"/>
                </a:solidFill>
                <a:latin typeface="Viga"/>
              </a:rPr>
              <a:t>Many problems already have solutions. This could be a product or service, or users themselves have developed a way to solve their problem. Therefore, describe here what makes your idea/solution better than the existing solutions to the problem. Even more importantly, what makes you unique? What is your 'leap forward'?</a:t>
            </a:r>
          </a:p>
          <a:p>
            <a:pPr algn="l">
              <a:lnSpc>
                <a:spcPts val="3241"/>
              </a:lnSpc>
            </a:pPr>
          </a:p>
          <a:p>
            <a:pPr algn="l">
              <a:lnSpc>
                <a:spcPts val="3241"/>
              </a:lnSpc>
            </a:pPr>
          </a:p>
          <a:p>
            <a:pPr algn="l">
              <a:lnSpc>
                <a:spcPts val="3241"/>
              </a:lnSpc>
              <a:spcBef>
                <a:spcPct val="0"/>
              </a:spcBef>
            </a:pPr>
            <a:r>
              <a:rPr lang="en-US" sz="2315">
                <a:solidFill>
                  <a:srgbClr val="000000"/>
                </a:solidFill>
                <a:latin typeface="Viga"/>
              </a:rPr>
              <a:t>Why is this important? Just think of the last mile delivery services such as Getir, Zapp Flink or Gorilla’s and yes they we’re many of them entering the market at once. All these services  had no distinguishing features (competitive advantage), this made it easy to enter the market, provided of course you had the investments, to set up such a service. </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E8E7E7"/>
        </a:solidFill>
      </p:bgPr>
    </p:bg>
    <p:spTree>
      <p:nvGrpSpPr>
        <p:cNvPr id="1" name=""/>
        <p:cNvGrpSpPr/>
        <p:nvPr/>
      </p:nvGrpSpPr>
      <p:grpSpPr>
        <a:xfrm>
          <a:off x="0" y="0"/>
          <a:ext cx="0" cy="0"/>
          <a:chOff x="0" y="0"/>
          <a:chExt cx="0" cy="0"/>
        </a:xfrm>
      </p:grpSpPr>
      <p:sp>
        <p:nvSpPr>
          <p:cNvPr name="Freeform 2" id="2"/>
          <p:cNvSpPr/>
          <p:nvPr/>
        </p:nvSpPr>
        <p:spPr>
          <a:xfrm flipH="false" flipV="false" rot="0">
            <a:off x="1028700" y="6217578"/>
            <a:ext cx="1820821" cy="2550436"/>
          </a:xfrm>
          <a:custGeom>
            <a:avLst/>
            <a:gdLst/>
            <a:ahLst/>
            <a:cxnLst/>
            <a:rect r="r" b="b" t="t" l="l"/>
            <a:pathLst>
              <a:path h="2550436" w="1820821">
                <a:moveTo>
                  <a:pt x="0" y="0"/>
                </a:moveTo>
                <a:lnTo>
                  <a:pt x="1820821" y="0"/>
                </a:lnTo>
                <a:lnTo>
                  <a:pt x="1820821" y="2550436"/>
                </a:lnTo>
                <a:lnTo>
                  <a:pt x="0" y="2550436"/>
                </a:lnTo>
                <a:lnTo>
                  <a:pt x="0" y="0"/>
                </a:lnTo>
                <a:close/>
              </a:path>
            </a:pathLst>
          </a:custGeom>
          <a:blipFill>
            <a:blip r:embed="rId2"/>
            <a:stretch>
              <a:fillRect l="0" t="-174191" r="-179821" b="-6682"/>
            </a:stretch>
          </a:blipFill>
        </p:spPr>
      </p:sp>
      <p:sp>
        <p:nvSpPr>
          <p:cNvPr name="TextBox 3" id="3"/>
          <p:cNvSpPr txBox="true"/>
          <p:nvPr/>
        </p:nvSpPr>
        <p:spPr>
          <a:xfrm rot="0">
            <a:off x="1028700" y="1460056"/>
            <a:ext cx="9043723" cy="1128447"/>
          </a:xfrm>
          <a:prstGeom prst="rect">
            <a:avLst/>
          </a:prstGeom>
        </p:spPr>
        <p:txBody>
          <a:bodyPr anchor="t" rtlCol="false" tIns="0" lIns="0" bIns="0" rIns="0">
            <a:spAutoFit/>
          </a:bodyPr>
          <a:lstStyle/>
          <a:p>
            <a:pPr algn="l">
              <a:lnSpc>
                <a:spcPts val="9202"/>
              </a:lnSpc>
            </a:pPr>
            <a:r>
              <a:rPr lang="en-US" sz="6572">
                <a:solidFill>
                  <a:srgbClr val="000000"/>
                </a:solidFill>
                <a:latin typeface="Viga"/>
              </a:rPr>
              <a:t>Why you &amp; Why now?  </a:t>
            </a:r>
          </a:p>
        </p:txBody>
      </p:sp>
      <p:grpSp>
        <p:nvGrpSpPr>
          <p:cNvPr name="Group 4" id="4"/>
          <p:cNvGrpSpPr/>
          <p:nvPr/>
        </p:nvGrpSpPr>
        <p:grpSpPr>
          <a:xfrm rot="0">
            <a:off x="-2845905" y="9034416"/>
            <a:ext cx="22750365" cy="1252584"/>
            <a:chOff x="0" y="0"/>
            <a:chExt cx="5991866" cy="329899"/>
          </a:xfrm>
        </p:grpSpPr>
        <p:sp>
          <p:nvSpPr>
            <p:cNvPr name="Freeform 5" id="5"/>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6" id="6"/>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Freeform 7" id="7"/>
          <p:cNvSpPr/>
          <p:nvPr/>
        </p:nvSpPr>
        <p:spPr>
          <a:xfrm flipH="false" flipV="false" rot="0">
            <a:off x="16095690" y="-744463"/>
            <a:ext cx="2192310" cy="9778879"/>
          </a:xfrm>
          <a:custGeom>
            <a:avLst/>
            <a:gdLst/>
            <a:ahLst/>
            <a:cxnLst/>
            <a:rect r="r" b="b" t="t" l="l"/>
            <a:pathLst>
              <a:path h="9778879" w="2192310">
                <a:moveTo>
                  <a:pt x="0" y="0"/>
                </a:moveTo>
                <a:lnTo>
                  <a:pt x="2192310" y="0"/>
                </a:lnTo>
                <a:lnTo>
                  <a:pt x="2192310" y="9778879"/>
                </a:lnTo>
                <a:lnTo>
                  <a:pt x="0" y="9778879"/>
                </a:lnTo>
                <a:lnTo>
                  <a:pt x="0" y="0"/>
                </a:lnTo>
                <a:close/>
              </a:path>
            </a:pathLst>
          </a:custGeom>
          <a:blipFill>
            <a:blip r:embed="rId3"/>
            <a:stretch>
              <a:fillRect l="-527140" t="0" r="0" b="0"/>
            </a:stretch>
          </a:blipFill>
        </p:spPr>
      </p:sp>
      <p:grpSp>
        <p:nvGrpSpPr>
          <p:cNvPr name="Group 8" id="8"/>
          <p:cNvGrpSpPr/>
          <p:nvPr/>
        </p:nvGrpSpPr>
        <p:grpSpPr>
          <a:xfrm rot="0">
            <a:off x="-2845905" y="-19050"/>
            <a:ext cx="22750365" cy="1252584"/>
            <a:chOff x="0" y="0"/>
            <a:chExt cx="5991866" cy="329899"/>
          </a:xfrm>
        </p:grpSpPr>
        <p:sp>
          <p:nvSpPr>
            <p:cNvPr name="Freeform 9" id="9"/>
            <p:cNvSpPr/>
            <p:nvPr/>
          </p:nvSpPr>
          <p:spPr>
            <a:xfrm flipH="false" flipV="false" rot="0">
              <a:off x="0" y="0"/>
              <a:ext cx="5991866" cy="329899"/>
            </a:xfrm>
            <a:custGeom>
              <a:avLst/>
              <a:gdLst/>
              <a:ahLst/>
              <a:cxnLst/>
              <a:rect r="r" b="b" t="t" l="l"/>
              <a:pathLst>
                <a:path h="329899" w="5991866">
                  <a:moveTo>
                    <a:pt x="0" y="0"/>
                  </a:moveTo>
                  <a:lnTo>
                    <a:pt x="5991866" y="0"/>
                  </a:lnTo>
                  <a:lnTo>
                    <a:pt x="5991866" y="329899"/>
                  </a:lnTo>
                  <a:lnTo>
                    <a:pt x="0" y="329899"/>
                  </a:lnTo>
                  <a:close/>
                </a:path>
              </a:pathLst>
            </a:custGeom>
            <a:solidFill>
              <a:srgbClr val="FFFFFF"/>
            </a:solidFill>
          </p:spPr>
        </p:sp>
        <p:sp>
          <p:nvSpPr>
            <p:cNvPr name="TextBox 10" id="10"/>
            <p:cNvSpPr txBox="true"/>
            <p:nvPr/>
          </p:nvSpPr>
          <p:spPr>
            <a:xfrm>
              <a:off x="0" y="-28575"/>
              <a:ext cx="5991866" cy="358474"/>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879358"/>
            <a:ext cx="12606803" cy="2855833"/>
          </a:xfrm>
          <a:prstGeom prst="rect">
            <a:avLst/>
          </a:prstGeom>
        </p:spPr>
        <p:txBody>
          <a:bodyPr anchor="t" rtlCol="false" tIns="0" lIns="0" bIns="0" rIns="0">
            <a:spAutoFit/>
          </a:bodyPr>
          <a:lstStyle/>
          <a:p>
            <a:pPr algn="l">
              <a:lnSpc>
                <a:spcPts val="3241"/>
              </a:lnSpc>
            </a:pPr>
            <a:r>
              <a:rPr lang="en-US" sz="2315">
                <a:solidFill>
                  <a:srgbClr val="000000"/>
                </a:solidFill>
                <a:latin typeface="Viga"/>
              </a:rPr>
              <a:t>Describe here your motivation to realize this idea? What is your ambition with this idea? What do you think your startup will look like in 3 or 5 years' time? </a:t>
            </a:r>
          </a:p>
          <a:p>
            <a:pPr algn="l">
              <a:lnSpc>
                <a:spcPts val="3241"/>
              </a:lnSpc>
            </a:pPr>
          </a:p>
          <a:p>
            <a:pPr algn="l">
              <a:lnSpc>
                <a:spcPts val="3241"/>
              </a:lnSpc>
            </a:pPr>
            <a:r>
              <a:rPr lang="en-US" sz="2315">
                <a:solidFill>
                  <a:srgbClr val="000000"/>
                </a:solidFill>
                <a:latin typeface="Viga"/>
              </a:rPr>
              <a:t>In addition, we are curious why now is the time to start working on this idea. Make sure to elaborate on this. </a:t>
            </a:r>
          </a:p>
          <a:p>
            <a:pPr algn="l">
              <a:lnSpc>
                <a:spcPts val="3241"/>
              </a:lnSpc>
            </a:pPr>
          </a:p>
          <a:p>
            <a:pPr algn="just">
              <a:lnSpc>
                <a:spcPts val="3241"/>
              </a:lnSpc>
              <a:spcBef>
                <a:spcPct val="0"/>
              </a:spcBef>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DAFkAQ3-OXY</dc:identifier>
  <dcterms:modified xsi:type="dcterms:W3CDTF">2011-08-01T06:04:30Z</dcterms:modified>
  <cp:revision>1</cp:revision>
  <dc:title>10K Application Deck - ENG</dc:title>
</cp:coreProperties>
</file>