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
  </p:notesMasterIdLst>
  <p:sldIdLst>
    <p:sldId id="264" r:id="rId2"/>
    <p:sldId id="266" r:id="rId3"/>
  </p:sldIdLst>
  <p:sldSz cx="10691813"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D83"/>
    <a:srgbClr val="A3B03B"/>
    <a:srgbClr val="653464"/>
    <a:srgbClr val="65436C"/>
    <a:srgbClr val="3830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571"/>
  </p:normalViewPr>
  <p:slideViewPr>
    <p:cSldViewPr snapToGrid="0">
      <p:cViewPr varScale="1">
        <p:scale>
          <a:sx n="104" d="100"/>
          <a:sy n="104" d="100"/>
        </p:scale>
        <p:origin x="42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244F12-95A3-FE43-8F1F-368FEB265A1B}" type="datetimeFigureOut">
              <a:rPr lang="nl-NL" smtClean="0"/>
              <a:t>19-06-2026</a:t>
            </a:fld>
            <a:endParaRPr lang="nl-NL"/>
          </a:p>
        </p:txBody>
      </p:sp>
      <p:sp>
        <p:nvSpPr>
          <p:cNvPr id="4" name="Tijdelijke aanduiding voor dia-afbeelding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B378D0-5B7D-3C41-A362-486EC76D20AA}" type="slidenum">
              <a:rPr lang="nl-NL" smtClean="0"/>
              <a:t>‹nr.›</a:t>
            </a:fld>
            <a:endParaRPr lang="nl-NL"/>
          </a:p>
        </p:txBody>
      </p:sp>
    </p:spTree>
    <p:extLst>
      <p:ext uri="{BB962C8B-B14F-4D97-AF65-F5344CB8AC3E}">
        <p14:creationId xmlns:p14="http://schemas.microsoft.com/office/powerpoint/2010/main" val="3291795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A26C9-BF68-660B-A9E5-181001679CB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C6CC790-DB2C-A490-4008-48111DF71C9D}"/>
              </a:ext>
            </a:extLst>
          </p:cNvPr>
          <p:cNvSpPr>
            <a:spLocks noGrp="1" noRot="1" noChangeAspect="1"/>
          </p:cNvSpPr>
          <p:nvPr>
            <p:ph type="sldImg"/>
          </p:nvPr>
        </p:nvSpPr>
        <p:spPr>
          <a:xfrm>
            <a:off x="1246188" y="1143000"/>
            <a:ext cx="4365625" cy="3086100"/>
          </a:xfrm>
        </p:spPr>
      </p:sp>
      <p:sp>
        <p:nvSpPr>
          <p:cNvPr id="3" name="Tijdelijke aanduiding voor notities 2">
            <a:extLst>
              <a:ext uri="{FF2B5EF4-FFF2-40B4-BE49-F238E27FC236}">
                <a16:creationId xmlns:a16="http://schemas.microsoft.com/office/drawing/2014/main" id="{A1DECA62-4DC8-FA6D-39B7-C61A37F0D12D}"/>
              </a:ext>
            </a:extLst>
          </p:cNvPr>
          <p:cNvSpPr>
            <a:spLocks noGrp="1"/>
          </p:cNvSpPr>
          <p:nvPr>
            <p:ph type="body" idx="1"/>
          </p:nvPr>
        </p:nvSpPr>
        <p:spPr/>
        <p:txBody>
          <a:bodyPr/>
          <a:lstStyle/>
          <a:p>
            <a:pPr marL="216000" indent="-216000">
              <a:lnSpc>
                <a:spcPct val="100000"/>
              </a:lnSpc>
              <a:buNone/>
              <a:tabLst>
                <a:tab pos="0" algn="l"/>
              </a:tabLst>
            </a:pPr>
            <a:endParaRPr lang="nl-NL" sz="1200" b="0" strike="noStrike" spc="-1" dirty="0">
              <a:solidFill>
                <a:srgbClr val="000000"/>
              </a:solidFill>
              <a:latin typeface="+mn-lt"/>
            </a:endParaRPr>
          </a:p>
        </p:txBody>
      </p:sp>
      <p:sp>
        <p:nvSpPr>
          <p:cNvPr id="4" name="Tijdelijke aanduiding voor dianummer 3">
            <a:extLst>
              <a:ext uri="{FF2B5EF4-FFF2-40B4-BE49-F238E27FC236}">
                <a16:creationId xmlns:a16="http://schemas.microsoft.com/office/drawing/2014/main" id="{4C0F0B3B-F9F9-D4E3-7F74-DE182571AD7F}"/>
              </a:ext>
            </a:extLst>
          </p:cNvPr>
          <p:cNvSpPr>
            <a:spLocks noGrp="1"/>
          </p:cNvSpPr>
          <p:nvPr>
            <p:ph type="sldNum" sz="quarter" idx="5"/>
          </p:nvPr>
        </p:nvSpPr>
        <p:spPr/>
        <p:txBody>
          <a:bodyPr/>
          <a:lstStyle/>
          <a:p>
            <a:fld id="{C3B378D0-5B7D-3C41-A362-486EC76D20AA}" type="slidenum">
              <a:rPr lang="nl-NL" smtClean="0"/>
              <a:t>1</a:t>
            </a:fld>
            <a:endParaRPr lang="nl-NL"/>
          </a:p>
        </p:txBody>
      </p:sp>
    </p:spTree>
    <p:extLst>
      <p:ext uri="{BB962C8B-B14F-4D97-AF65-F5344CB8AC3E}">
        <p14:creationId xmlns:p14="http://schemas.microsoft.com/office/powerpoint/2010/main" val="360912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9F78E-8A38-D468-A458-DAB17E27760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4DAD3CB-CF5A-1E03-D009-D76C5150B84A}"/>
              </a:ext>
            </a:extLst>
          </p:cNvPr>
          <p:cNvSpPr>
            <a:spLocks noGrp="1" noRot="1" noChangeAspect="1"/>
          </p:cNvSpPr>
          <p:nvPr>
            <p:ph type="sldImg"/>
          </p:nvPr>
        </p:nvSpPr>
        <p:spPr>
          <a:xfrm>
            <a:off x="1246188" y="1143000"/>
            <a:ext cx="4365625" cy="3086100"/>
          </a:xfrm>
        </p:spPr>
      </p:sp>
      <p:sp>
        <p:nvSpPr>
          <p:cNvPr id="3" name="Tijdelijke aanduiding voor notities 2">
            <a:extLst>
              <a:ext uri="{FF2B5EF4-FFF2-40B4-BE49-F238E27FC236}">
                <a16:creationId xmlns:a16="http://schemas.microsoft.com/office/drawing/2014/main" id="{93C1DD24-D7B3-BEFF-645C-2C1EAF6482B8}"/>
              </a:ext>
            </a:extLst>
          </p:cNvPr>
          <p:cNvSpPr>
            <a:spLocks noGrp="1"/>
          </p:cNvSpPr>
          <p:nvPr>
            <p:ph type="body" idx="1"/>
          </p:nvPr>
        </p:nvSpPr>
        <p:spPr/>
        <p:txBody>
          <a:bodyPr/>
          <a:lstStyle/>
          <a:p>
            <a:pPr marL="216000" indent="-216000">
              <a:lnSpc>
                <a:spcPct val="100000"/>
              </a:lnSpc>
              <a:buNone/>
              <a:tabLst>
                <a:tab pos="0" algn="l"/>
              </a:tabLst>
            </a:pPr>
            <a:endParaRPr lang="nl-NL" sz="1200" b="0" strike="noStrike" spc="-1" dirty="0">
              <a:solidFill>
                <a:srgbClr val="000000"/>
              </a:solidFill>
              <a:latin typeface="+mn-lt"/>
            </a:endParaRPr>
          </a:p>
        </p:txBody>
      </p:sp>
      <p:sp>
        <p:nvSpPr>
          <p:cNvPr id="4" name="Tijdelijke aanduiding voor dianummer 3">
            <a:extLst>
              <a:ext uri="{FF2B5EF4-FFF2-40B4-BE49-F238E27FC236}">
                <a16:creationId xmlns:a16="http://schemas.microsoft.com/office/drawing/2014/main" id="{141B125D-00C2-3A0F-273B-BF55C0A20FC8}"/>
              </a:ext>
            </a:extLst>
          </p:cNvPr>
          <p:cNvSpPr>
            <a:spLocks noGrp="1"/>
          </p:cNvSpPr>
          <p:nvPr>
            <p:ph type="sldNum" sz="quarter" idx="5"/>
          </p:nvPr>
        </p:nvSpPr>
        <p:spPr/>
        <p:txBody>
          <a:bodyPr/>
          <a:lstStyle/>
          <a:p>
            <a:fld id="{C3B378D0-5B7D-3C41-A362-486EC76D20AA}" type="slidenum">
              <a:rPr lang="nl-NL" smtClean="0"/>
              <a:t>2</a:t>
            </a:fld>
            <a:endParaRPr lang="nl-NL"/>
          </a:p>
        </p:txBody>
      </p:sp>
    </p:spTree>
    <p:extLst>
      <p:ext uri="{BB962C8B-B14F-4D97-AF65-F5344CB8AC3E}">
        <p14:creationId xmlns:p14="http://schemas.microsoft.com/office/powerpoint/2010/main" val="4170004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solidFill>
                  <a:srgbClr val="2A2D83"/>
                </a:solidFill>
              </a:defRPr>
            </a:lvl1pPr>
          </a:lstStyle>
          <a:p>
            <a:r>
              <a:rPr lang="nl-NL" dirty="0"/>
              <a:t>Klik om stijl te bewerken</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C3E391FE-04EC-AB45-AE69-CAA788FDD64E}" type="datetimeFigureOut">
              <a:rPr lang="nl-NL" smtClean="0"/>
              <a:t>19-06-2026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4149328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3E391FE-04EC-AB45-AE69-CAA788FDD64E}" type="datetimeFigureOut">
              <a:rPr lang="nl-NL" smtClean="0"/>
              <a:t>19-06-2026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255231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3E391FE-04EC-AB45-AE69-CAA788FDD64E}" type="datetimeFigureOut">
              <a:rPr lang="nl-NL" smtClean="0"/>
              <a:t>19-06-2026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284896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A2D83"/>
                </a:solidFill>
              </a:defRPr>
            </a:lvl1pPr>
          </a:lstStyle>
          <a:p>
            <a:r>
              <a:rPr lang="nl-NL" dirty="0"/>
              <a:t>Klik om stijl te bewerken</a:t>
            </a:r>
            <a:endParaRPr lang="en-US" dirty="0"/>
          </a:p>
        </p:txBody>
      </p:sp>
      <p:sp>
        <p:nvSpPr>
          <p:cNvPr id="3" name="Content Placeholder 2"/>
          <p:cNvSpPr>
            <a:spLocks noGrp="1"/>
          </p:cNvSpPr>
          <p:nvPr>
            <p:ph idx="1"/>
          </p:nvPr>
        </p:nvSpPr>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Date Placeholder 3"/>
          <p:cNvSpPr>
            <a:spLocks noGrp="1"/>
          </p:cNvSpPr>
          <p:nvPr>
            <p:ph type="dt" sz="half" idx="10"/>
          </p:nvPr>
        </p:nvSpPr>
        <p:spPr/>
        <p:txBody>
          <a:bodyPr/>
          <a:lstStyle/>
          <a:p>
            <a:fld id="{C3E391FE-04EC-AB45-AE69-CAA788FDD64E}" type="datetimeFigureOut">
              <a:rPr lang="nl-NL" smtClean="0"/>
              <a:t>19-06-2026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3917289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nl-NL"/>
              <a:t>Klik om stijl te bewerken</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C3E391FE-04EC-AB45-AE69-CAA788FDD64E}" type="datetimeFigureOut">
              <a:rPr lang="nl-NL" smtClean="0"/>
              <a:t>19-06-2026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2779339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C3E391FE-04EC-AB45-AE69-CAA788FDD64E}" type="datetimeFigureOut">
              <a:rPr lang="nl-NL" smtClean="0"/>
              <a:t>19-06-2026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2508165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nl-NL"/>
              <a:t>Klik om stijl te bewerken</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nl-NL"/>
              <a:t>Klikken om de tekststijl van het model te bewerken</a:t>
            </a:r>
          </a:p>
        </p:txBody>
      </p:sp>
      <p:sp>
        <p:nvSpPr>
          <p:cNvPr id="4" name="Content Placeholder 3"/>
          <p:cNvSpPr>
            <a:spLocks noGrp="1"/>
          </p:cNvSpPr>
          <p:nvPr>
            <p:ph sz="half" idx="2"/>
          </p:nvPr>
        </p:nvSpPr>
        <p:spPr>
          <a:xfrm>
            <a:off x="736456" y="2761381"/>
            <a:ext cx="4523137" cy="406157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nl-NL"/>
              <a:t>Klikken om de tekststijl van het model te bewerken</a:t>
            </a:r>
          </a:p>
        </p:txBody>
      </p:sp>
      <p:sp>
        <p:nvSpPr>
          <p:cNvPr id="6" name="Content Placeholder 5"/>
          <p:cNvSpPr>
            <a:spLocks noGrp="1"/>
          </p:cNvSpPr>
          <p:nvPr>
            <p:ph sz="quarter" idx="4"/>
          </p:nvPr>
        </p:nvSpPr>
        <p:spPr>
          <a:xfrm>
            <a:off x="5412731" y="2761381"/>
            <a:ext cx="4545413" cy="406157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C3E391FE-04EC-AB45-AE69-CAA788FDD64E}" type="datetimeFigureOut">
              <a:rPr lang="nl-NL" smtClean="0"/>
              <a:t>19-06-2026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1615698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C3E391FE-04EC-AB45-AE69-CAA788FDD64E}" type="datetimeFigureOut">
              <a:rPr lang="nl-NL" smtClean="0"/>
              <a:t>19-06-2026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263833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E391FE-04EC-AB45-AE69-CAA788FDD64E}" type="datetimeFigureOut">
              <a:rPr lang="nl-NL" smtClean="0"/>
              <a:t>19-06-2026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3902614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nl-NL"/>
              <a:t>Klik om stijl te bewerken</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nl-NL" dirty="0"/>
              <a:t>Klikken om de tekststijl van het model te bewerken</a:t>
            </a:r>
          </a:p>
        </p:txBody>
      </p:sp>
      <p:sp>
        <p:nvSpPr>
          <p:cNvPr id="5" name="Date Placeholder 4"/>
          <p:cNvSpPr>
            <a:spLocks noGrp="1"/>
          </p:cNvSpPr>
          <p:nvPr>
            <p:ph type="dt" sz="half" idx="10"/>
          </p:nvPr>
        </p:nvSpPr>
        <p:spPr/>
        <p:txBody>
          <a:bodyPr/>
          <a:lstStyle/>
          <a:p>
            <a:fld id="{C3E391FE-04EC-AB45-AE69-CAA788FDD64E}" type="datetimeFigureOut">
              <a:rPr lang="nl-NL" smtClean="0"/>
              <a:t>19-06-2026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3926188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nl-NL"/>
              <a:t>Klik om stijl te bewerken</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C3E391FE-04EC-AB45-AE69-CAA788FDD64E}" type="datetimeFigureOut">
              <a:rPr lang="nl-NL" smtClean="0"/>
              <a:t>19-06-2026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1086684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nl-NL" dirty="0"/>
              <a:t>Klik om stijl te bewerken</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C3E391FE-04EC-AB45-AE69-CAA788FDD64E}" type="datetimeFigureOut">
              <a:rPr lang="nl-NL" smtClean="0"/>
              <a:t>19-06-2026</a:t>
            </a:fld>
            <a:endParaRPr lang="nl-NL"/>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0AEA029C-26C7-D543-B767-B8322237AEB0}" type="slidenum">
              <a:rPr lang="nl-NL" smtClean="0"/>
              <a:t>‹nr.›</a:t>
            </a:fld>
            <a:endParaRPr lang="nl-NL"/>
          </a:p>
        </p:txBody>
      </p:sp>
    </p:spTree>
    <p:extLst>
      <p:ext uri="{BB962C8B-B14F-4D97-AF65-F5344CB8AC3E}">
        <p14:creationId xmlns:p14="http://schemas.microsoft.com/office/powerpoint/2010/main" val="27746145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318EBB-890B-A5C4-18F4-40E59DDADD85}"/>
            </a:ext>
          </a:extLst>
        </p:cNvPr>
        <p:cNvGrpSpPr/>
        <p:nvPr/>
      </p:nvGrpSpPr>
      <p:grpSpPr>
        <a:xfrm>
          <a:off x="0" y="0"/>
          <a:ext cx="0" cy="0"/>
          <a:chOff x="0" y="0"/>
          <a:chExt cx="0" cy="0"/>
        </a:xfrm>
      </p:grpSpPr>
      <p:sp>
        <p:nvSpPr>
          <p:cNvPr id="19" name="Rechthoek 18">
            <a:extLst>
              <a:ext uri="{FF2B5EF4-FFF2-40B4-BE49-F238E27FC236}">
                <a16:creationId xmlns:a16="http://schemas.microsoft.com/office/drawing/2014/main" id="{D6644BD1-0EDD-0421-11BB-DCD4E79F9E5D}"/>
              </a:ext>
            </a:extLst>
          </p:cNvPr>
          <p:cNvSpPr/>
          <p:nvPr/>
        </p:nvSpPr>
        <p:spPr>
          <a:xfrm flipV="1">
            <a:off x="0" y="0"/>
            <a:ext cx="10691813" cy="1873406"/>
          </a:xfrm>
          <a:prstGeom prst="rect">
            <a:avLst/>
          </a:prstGeom>
          <a:solidFill>
            <a:srgbClr val="2A2D8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el 1">
            <a:extLst>
              <a:ext uri="{FF2B5EF4-FFF2-40B4-BE49-F238E27FC236}">
                <a16:creationId xmlns:a16="http://schemas.microsoft.com/office/drawing/2014/main" id="{21297030-F72B-1A7A-952C-3C77E587BC98}"/>
              </a:ext>
            </a:extLst>
          </p:cNvPr>
          <p:cNvSpPr>
            <a:spLocks noGrp="1"/>
          </p:cNvSpPr>
          <p:nvPr>
            <p:ph type="title"/>
          </p:nvPr>
        </p:nvSpPr>
        <p:spPr>
          <a:xfrm>
            <a:off x="592238" y="501194"/>
            <a:ext cx="8996516" cy="1255269"/>
          </a:xfrm>
        </p:spPr>
        <p:txBody>
          <a:bodyPr lIns="0" tIns="0" rIns="0" bIns="0" anchor="t" anchorCtr="0">
            <a:noAutofit/>
          </a:bodyPr>
          <a:lstStyle/>
          <a:p>
            <a:pPr>
              <a:lnSpc>
                <a:spcPct val="100000"/>
              </a:lnSpc>
            </a:pPr>
            <a:r>
              <a:rPr lang="nl-NL" sz="3200" b="1" dirty="0">
                <a:solidFill>
                  <a:schemeClr val="bg1"/>
                </a:solidFill>
              </a:rPr>
              <a:t>Werkwijze meting van plezier van elk kind tijdens de les bewegingsonderwijs</a:t>
            </a:r>
          </a:p>
        </p:txBody>
      </p:sp>
      <p:sp>
        <p:nvSpPr>
          <p:cNvPr id="7" name="Tekstvak 6">
            <a:extLst>
              <a:ext uri="{FF2B5EF4-FFF2-40B4-BE49-F238E27FC236}">
                <a16:creationId xmlns:a16="http://schemas.microsoft.com/office/drawing/2014/main" id="{F3E995EE-3E57-DE01-FD9F-800B653F569C}"/>
              </a:ext>
            </a:extLst>
          </p:cNvPr>
          <p:cNvSpPr txBox="1"/>
          <p:nvPr/>
        </p:nvSpPr>
        <p:spPr>
          <a:xfrm>
            <a:off x="592239" y="2282807"/>
            <a:ext cx="4940460" cy="3000821"/>
          </a:xfrm>
          <a:prstGeom prst="rect">
            <a:avLst/>
          </a:prstGeom>
          <a:noFill/>
        </p:spPr>
        <p:txBody>
          <a:bodyPr wrap="square" lIns="0" tIns="0" rIns="0" bIns="0" rtlCol="0">
            <a:spAutoFit/>
          </a:bodyPr>
          <a:lstStyle/>
          <a:p>
            <a:r>
              <a:rPr lang="nl-NL" sz="1300" b="1" dirty="0">
                <a:solidFill>
                  <a:srgbClr val="2A2D83"/>
                </a:solidFill>
              </a:rPr>
              <a:t>Achtergrond</a:t>
            </a:r>
          </a:p>
          <a:p>
            <a:r>
              <a:rPr lang="nl-NL" sz="1300" dirty="0"/>
              <a:t>Wat fijn dat je een pleziermeting gaat doen bij de leerlingen van jouw lessen bewegingsonderwijs. </a:t>
            </a:r>
          </a:p>
          <a:p>
            <a:r>
              <a:rPr lang="nl-NL" sz="1300" dirty="0"/>
              <a:t>Door dit meetinstrument in te zetten krijg jij straks een beeld van </a:t>
            </a:r>
          </a:p>
          <a:p>
            <a:r>
              <a:rPr lang="nl-NL" sz="1300" dirty="0"/>
              <a:t>de knoppen waar je aan kan draaien om het plezier in bewegen tijdens de les bewegingsonderwijs van elk kind te optimaliseren. </a:t>
            </a:r>
          </a:p>
          <a:p>
            <a:endParaRPr lang="nl-NL" sz="1300" dirty="0"/>
          </a:p>
          <a:p>
            <a:r>
              <a:rPr lang="nl-NL" sz="1300" dirty="0"/>
              <a:t>Het meetinstrument is ontwikkeld om de plezierbeleving van </a:t>
            </a:r>
          </a:p>
          <a:p>
            <a:r>
              <a:rPr lang="nl-NL" sz="1300" dirty="0"/>
              <a:t>zowel een klas als individu inzichtelijk te krijgen. De vragen in </a:t>
            </a:r>
          </a:p>
          <a:p>
            <a:r>
              <a:rPr lang="nl-NL" sz="1300" dirty="0"/>
              <a:t>het instrument zijn gericht op het individu.   </a:t>
            </a:r>
          </a:p>
          <a:p>
            <a:endParaRPr lang="nl-NL" sz="1300" dirty="0"/>
          </a:p>
          <a:p>
            <a:r>
              <a:rPr lang="nl-NL" sz="1300" dirty="0"/>
              <a:t>Het meetinstrument bestaat uit twee hoofdvragen en 10 factor vragen die verdieping geven. De hoofdvragen geven weer </a:t>
            </a:r>
          </a:p>
          <a:p>
            <a:r>
              <a:rPr lang="nl-NL" sz="1300" dirty="0"/>
              <a:t>of de leerling plezier ervaart in de gymles en of de leerling zich competent voelt in bewegen. </a:t>
            </a:r>
          </a:p>
        </p:txBody>
      </p:sp>
      <p:sp>
        <p:nvSpPr>
          <p:cNvPr id="18" name="Tekstvak 17">
            <a:extLst>
              <a:ext uri="{FF2B5EF4-FFF2-40B4-BE49-F238E27FC236}">
                <a16:creationId xmlns:a16="http://schemas.microsoft.com/office/drawing/2014/main" id="{FAAFE8B9-6476-2288-A254-82EA8EFC2B90}"/>
              </a:ext>
            </a:extLst>
          </p:cNvPr>
          <p:cNvSpPr txBox="1"/>
          <p:nvPr/>
        </p:nvSpPr>
        <p:spPr>
          <a:xfrm>
            <a:off x="5937813" y="2282807"/>
            <a:ext cx="4004840" cy="3200876"/>
          </a:xfrm>
          <a:prstGeom prst="rect">
            <a:avLst/>
          </a:prstGeom>
          <a:noFill/>
        </p:spPr>
        <p:txBody>
          <a:bodyPr wrap="square" lIns="0" tIns="0" rIns="0" bIns="0" rtlCol="0">
            <a:spAutoFit/>
          </a:bodyPr>
          <a:lstStyle/>
          <a:p>
            <a:r>
              <a:rPr lang="nl-NL" sz="1300" b="1" dirty="0">
                <a:solidFill>
                  <a:srgbClr val="2A2D83"/>
                </a:solidFill>
              </a:rPr>
              <a:t>De 10 factoren met bijhorende vragen </a:t>
            </a:r>
          </a:p>
          <a:p>
            <a:r>
              <a:rPr lang="nl-NL" sz="1300" b="1" dirty="0">
                <a:solidFill>
                  <a:srgbClr val="2A2D83"/>
                </a:solidFill>
              </a:rPr>
              <a:t>gaan over:</a:t>
            </a:r>
            <a:endParaRPr lang="nl-NL" sz="1300" dirty="0"/>
          </a:p>
          <a:p>
            <a:r>
              <a:rPr lang="nl-NL" sz="1300" dirty="0"/>
              <a:t>Eigenaarschap – Beweegactiviteiten – Beweegtijd – Groeperen – Hulp bij het leerproces – Regels en afspraken maken, toelichten en ernaar handelen – Samenwerken – Uitleg Verbinding – Veiligheid. </a:t>
            </a:r>
          </a:p>
          <a:p>
            <a:endParaRPr lang="nl-NL" sz="1300" dirty="0"/>
          </a:p>
          <a:p>
            <a:r>
              <a:rPr lang="nl-NL" sz="1300" b="1" dirty="0">
                <a:solidFill>
                  <a:srgbClr val="2A2D83"/>
                </a:solidFill>
              </a:rPr>
              <a:t>Start</a:t>
            </a:r>
            <a:endParaRPr lang="nl-NL" sz="1300" dirty="0"/>
          </a:p>
          <a:p>
            <a:r>
              <a:rPr lang="nl-NL" sz="1300" dirty="0"/>
              <a:t>Voordat het meetinstrument ingezet gaat worden is het nodig om het doel hiervan vooraf te bepalen. Om hier zicht op te krijgen kunnen de volgende vragen helpend zijn;</a:t>
            </a:r>
          </a:p>
          <a:p>
            <a:pPr marL="285750" indent="-285750">
              <a:buSzPct val="125000"/>
              <a:buFont typeface="Arial" panose="020B0604020202020204" pitchFamily="34" charset="0"/>
              <a:buChar char="•"/>
            </a:pPr>
            <a:r>
              <a:rPr lang="nl-NL" sz="1300" dirty="0"/>
              <a:t>Wil je een pleziermeting doen over een bepaalde les of over een langere periode?</a:t>
            </a:r>
          </a:p>
          <a:p>
            <a:pPr marL="285750" indent="-285750">
              <a:buSzPct val="125000"/>
              <a:buFont typeface="Arial" panose="020B0604020202020204" pitchFamily="34" charset="0"/>
              <a:buChar char="•"/>
            </a:pPr>
            <a:r>
              <a:rPr lang="nl-NL" sz="1300" dirty="0"/>
              <a:t>Wil je de pleziermeting bij een individuele leerling of bij een hele groep uitvoeren?</a:t>
            </a:r>
          </a:p>
        </p:txBody>
      </p:sp>
      <p:pic>
        <p:nvPicPr>
          <p:cNvPr id="4" name="Afbeelding 3">
            <a:extLst>
              <a:ext uri="{FF2B5EF4-FFF2-40B4-BE49-F238E27FC236}">
                <a16:creationId xmlns:a16="http://schemas.microsoft.com/office/drawing/2014/main" id="{20144AE9-E874-04EB-EB75-E1DEC006D757}"/>
              </a:ext>
            </a:extLst>
          </p:cNvPr>
          <p:cNvPicPr>
            <a:picLocks noChangeAspect="1"/>
          </p:cNvPicPr>
          <p:nvPr/>
        </p:nvPicPr>
        <p:blipFill>
          <a:blip r:embed="rId3"/>
          <a:stretch>
            <a:fillRect/>
          </a:stretch>
        </p:blipFill>
        <p:spPr>
          <a:xfrm>
            <a:off x="0" y="6686114"/>
            <a:ext cx="10691813" cy="873553"/>
          </a:xfrm>
          <a:prstGeom prst="rect">
            <a:avLst/>
          </a:prstGeom>
        </p:spPr>
      </p:pic>
    </p:spTree>
    <p:extLst>
      <p:ext uri="{BB962C8B-B14F-4D97-AF65-F5344CB8AC3E}">
        <p14:creationId xmlns:p14="http://schemas.microsoft.com/office/powerpoint/2010/main" val="2835027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20E99-FCE4-577F-C865-7F7C9A399535}"/>
            </a:ext>
          </a:extLst>
        </p:cNvPr>
        <p:cNvGrpSpPr/>
        <p:nvPr/>
      </p:nvGrpSpPr>
      <p:grpSpPr>
        <a:xfrm>
          <a:off x="0" y="0"/>
          <a:ext cx="0" cy="0"/>
          <a:chOff x="0" y="0"/>
          <a:chExt cx="0" cy="0"/>
        </a:xfrm>
      </p:grpSpPr>
      <p:sp>
        <p:nvSpPr>
          <p:cNvPr id="11" name="Tekstvak 10">
            <a:extLst>
              <a:ext uri="{FF2B5EF4-FFF2-40B4-BE49-F238E27FC236}">
                <a16:creationId xmlns:a16="http://schemas.microsoft.com/office/drawing/2014/main" id="{46D90340-E9C1-BB56-6114-C7D907549519}"/>
              </a:ext>
            </a:extLst>
          </p:cNvPr>
          <p:cNvSpPr txBox="1"/>
          <p:nvPr/>
        </p:nvSpPr>
        <p:spPr>
          <a:xfrm>
            <a:off x="5400187" y="485466"/>
            <a:ext cx="4676173" cy="6401753"/>
          </a:xfrm>
          <a:prstGeom prst="rect">
            <a:avLst/>
          </a:prstGeom>
          <a:noFill/>
        </p:spPr>
        <p:txBody>
          <a:bodyPr wrap="square" lIns="0" tIns="0" rIns="0" bIns="0" rtlCol="0">
            <a:spAutoFit/>
          </a:bodyPr>
          <a:lstStyle/>
          <a:p>
            <a:r>
              <a:rPr lang="nl-NL" sz="1300" dirty="0"/>
              <a:t>Dit kan gedurende het jaar op gekozen momenten in het klaslokaal onder begeleiding van de groepskeerkracht. Er kan ook voor gekozen worden om het te organiseren in de les bewegingsonderwijs waar de leerling de tijd krijgt om de test in te vullen. Hierbij bestaat wel de kans dat de leerling de plezier ervaring van de les van dat moment als referentie gebruikt. </a:t>
            </a:r>
          </a:p>
          <a:p>
            <a:endParaRPr lang="nl-NL" sz="1300" dirty="0"/>
          </a:p>
          <a:p>
            <a:r>
              <a:rPr lang="nl-NL" sz="1300" b="1" dirty="0">
                <a:solidFill>
                  <a:srgbClr val="2A2D83"/>
                </a:solidFill>
              </a:rPr>
              <a:t>Pleziermeting afgenomen, wat nu?</a:t>
            </a:r>
            <a:endParaRPr lang="nl-NL" sz="1300" dirty="0"/>
          </a:p>
          <a:p>
            <a:r>
              <a:rPr lang="nl-NL" sz="1300" dirty="0"/>
              <a:t>De test is afgenomen en de uitslagen heb je inmiddels voor je liggen. Doordat de leerlingen het individueel invullen, kan je een beeld krijgen van elke leerling apart.</a:t>
            </a:r>
          </a:p>
          <a:p>
            <a:endParaRPr lang="nl-NL" sz="1300" dirty="0"/>
          </a:p>
          <a:p>
            <a:r>
              <a:rPr lang="nl-NL" sz="1300" dirty="0"/>
              <a:t>Mocht je zicht willen krijgen op de plezierbeleving van een gehele groep dan kan het ‘groepsdataverwerkingsformulier’ gebruikt worden. </a:t>
            </a:r>
          </a:p>
          <a:p>
            <a:endParaRPr lang="nl-NL" sz="1300" dirty="0"/>
          </a:p>
          <a:p>
            <a:r>
              <a:rPr lang="nl-NL" sz="1300" dirty="0"/>
              <a:t>Om dieper in te gaan op de resultaten van de test zijn er verschillende documenten die als hulpmiddel ingezet kunnen worden. </a:t>
            </a:r>
          </a:p>
          <a:p>
            <a:pPr marL="342900" indent="-342900">
              <a:buFont typeface="+mj-lt"/>
              <a:buAutoNum type="alphaLcPeriod"/>
            </a:pPr>
            <a:r>
              <a:rPr lang="nl-NL" sz="1300" dirty="0"/>
              <a:t>Je kan in het document ‘lijst van factoren die van invloed blijken op het plezier in de gymles’ teruglezen welke docentenhandelingen allemaal bijdragen aan de plezierbevordering.</a:t>
            </a:r>
          </a:p>
          <a:p>
            <a:pPr marL="342900" indent="-342900">
              <a:buFont typeface="+mj-lt"/>
              <a:buAutoNum type="alphaLcPeriod"/>
            </a:pPr>
            <a:r>
              <a:rPr lang="nl-NL" sz="1300" dirty="0"/>
              <a:t>De inspiratiekaarten kunnen als hulpmiddel dienen voor een gesprek met een leerling of een klas. De inspiratiekaarten kunnen ook worden ingezet als extra meting binnen een bepaalde cluster. </a:t>
            </a:r>
          </a:p>
          <a:p>
            <a:endParaRPr lang="nl-NL" sz="1300" dirty="0"/>
          </a:p>
          <a:p>
            <a:r>
              <a:rPr lang="nl-NL" sz="1300" dirty="0"/>
              <a:t>Naast bovenstaande documenten is het bespreken van de uitslagen met een (vak)collega een waardevolle manier om bewuster te gaan handelen. </a:t>
            </a:r>
          </a:p>
          <a:p>
            <a:endParaRPr lang="nl-NL" sz="1300" dirty="0"/>
          </a:p>
        </p:txBody>
      </p:sp>
      <p:sp>
        <p:nvSpPr>
          <p:cNvPr id="12" name="Tekstvak 11">
            <a:extLst>
              <a:ext uri="{FF2B5EF4-FFF2-40B4-BE49-F238E27FC236}">
                <a16:creationId xmlns:a16="http://schemas.microsoft.com/office/drawing/2014/main" id="{D18A56AA-D384-A3F3-16EF-9A1AB85B885D}"/>
              </a:ext>
            </a:extLst>
          </p:cNvPr>
          <p:cNvSpPr txBox="1"/>
          <p:nvPr/>
        </p:nvSpPr>
        <p:spPr>
          <a:xfrm>
            <a:off x="615453" y="485466"/>
            <a:ext cx="4245979" cy="6001643"/>
          </a:xfrm>
          <a:prstGeom prst="rect">
            <a:avLst/>
          </a:prstGeom>
          <a:noFill/>
        </p:spPr>
        <p:txBody>
          <a:bodyPr wrap="square" lIns="0" tIns="0" rIns="0" bIns="0" rtlCol="0">
            <a:spAutoFit/>
          </a:bodyPr>
          <a:lstStyle/>
          <a:p>
            <a:r>
              <a:rPr lang="nl-NL" sz="1300" b="1" dirty="0">
                <a:solidFill>
                  <a:srgbClr val="2A2D83"/>
                </a:solidFill>
              </a:rPr>
              <a:t>Instructie inzet pleziermeting</a:t>
            </a:r>
            <a:endParaRPr lang="nl-NL" sz="1300" dirty="0"/>
          </a:p>
          <a:p>
            <a:r>
              <a:rPr lang="nl-NL" sz="1300" dirty="0"/>
              <a:t>Je kan de vragenlijst op twee manieren inzetten. Allereerst kan je enkel de hoofdvragen stellen, waardoor je snel een overzicht krijgt over de factoren die mogelijk van invloed kunnen zijn op het ervaren plezier. Je kan ook kiezen om op één, meerdere of alle factoren ook de verdiepende vragen te stellen. Laat wel altijd de hoofdvragen beantwoorden. Je kan ook kiezen om eerst enkel de hoofdvragen te stellen, en vervolgens een keuze te maken om in het vervolg verdiepende vragen te stellen.  </a:t>
            </a:r>
          </a:p>
          <a:p>
            <a:endParaRPr lang="nl-NL" sz="1300" dirty="0"/>
          </a:p>
          <a:p>
            <a:r>
              <a:rPr lang="nl-NL" sz="1300" dirty="0"/>
              <a:t>Wanneer het meetinstrument wordt ingezet om het plezier van een bepaalde les te meten is het wenselijk om de meting zo snel mogelijk na de gegevens les uit te voeren. Er kan voor gekozen worden om aan het eind van de les bewegingsonderwijs tijd en ruimte te organiseren zodat de leerling(en) de test in de gymzaal kunnen invullen. Deze optie is minder wenselijk omdat dit ten koste kan gaan van de les zelf. </a:t>
            </a:r>
          </a:p>
          <a:p>
            <a:endParaRPr lang="nl-NL" sz="1300" dirty="0"/>
          </a:p>
          <a:p>
            <a:r>
              <a:rPr lang="nl-NL" sz="1300" dirty="0"/>
              <a:t>Advies is om de test na de les bewegingsonderwijs onder begeleiding van de groepsleerkracht te laten invullen. Op deze manier hebben de leerlingen de zojuist gegeven les nog goed voor ogen en gaat het niet ten koste van de les bewegingsonderwijs. </a:t>
            </a:r>
          </a:p>
          <a:p>
            <a:endParaRPr lang="nl-NL" sz="1300" dirty="0"/>
          </a:p>
          <a:p>
            <a:r>
              <a:rPr lang="nl-NL" sz="1300" dirty="0"/>
              <a:t>Als het meetinstrument wordt ingezet om het plezier over een langere periode te meten is het moment van afname flexibel.</a:t>
            </a:r>
          </a:p>
        </p:txBody>
      </p:sp>
      <p:pic>
        <p:nvPicPr>
          <p:cNvPr id="3" name="Afbeelding 2">
            <a:extLst>
              <a:ext uri="{FF2B5EF4-FFF2-40B4-BE49-F238E27FC236}">
                <a16:creationId xmlns:a16="http://schemas.microsoft.com/office/drawing/2014/main" id="{E8EBD006-1FEE-931A-6A00-F833834E0D3B}"/>
              </a:ext>
            </a:extLst>
          </p:cNvPr>
          <p:cNvPicPr>
            <a:picLocks noChangeAspect="1"/>
          </p:cNvPicPr>
          <p:nvPr/>
        </p:nvPicPr>
        <p:blipFill>
          <a:blip r:embed="rId3"/>
          <a:stretch>
            <a:fillRect/>
          </a:stretch>
        </p:blipFill>
        <p:spPr>
          <a:xfrm>
            <a:off x="0" y="6686114"/>
            <a:ext cx="10691813" cy="873553"/>
          </a:xfrm>
          <a:prstGeom prst="rect">
            <a:avLst/>
          </a:prstGeom>
        </p:spPr>
      </p:pic>
    </p:spTree>
    <p:extLst>
      <p:ext uri="{BB962C8B-B14F-4D97-AF65-F5344CB8AC3E}">
        <p14:creationId xmlns:p14="http://schemas.microsoft.com/office/powerpoint/2010/main" val="529533546"/>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5899</TotalTime>
  <Words>692</Words>
  <Application>Microsoft Macintosh PowerPoint</Application>
  <PresentationFormat>Aangepast</PresentationFormat>
  <Paragraphs>42</Paragraphs>
  <Slides>2</Slides>
  <Notes>2</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2</vt:i4>
      </vt:variant>
    </vt:vector>
  </HeadingPairs>
  <TitlesOfParts>
    <vt:vector size="5" baseType="lpstr">
      <vt:lpstr>Arial</vt:lpstr>
      <vt:lpstr>Calibri</vt:lpstr>
      <vt:lpstr>Kantoorthema</vt:lpstr>
      <vt:lpstr>Werkwijze meting van plezier van elk kind tijdens de les bewegingsonderwijs</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Margot de Vries</dc:creator>
  <cp:lastModifiedBy>Pim Schaatsenberg-Zaitouni</cp:lastModifiedBy>
  <cp:revision>66</cp:revision>
  <dcterms:created xsi:type="dcterms:W3CDTF">2025-11-04T14:05:06Z</dcterms:created>
  <dcterms:modified xsi:type="dcterms:W3CDTF">2026-06-22T09:04:40Z</dcterms:modified>
</cp:coreProperties>
</file>