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70" r:id="rId5"/>
    <p:sldId id="258" r:id="rId6"/>
    <p:sldId id="275" r:id="rId7"/>
    <p:sldId id="276" r:id="rId8"/>
    <p:sldId id="280" r:id="rId9"/>
    <p:sldId id="277" r:id="rId10"/>
    <p:sldId id="281" r:id="rId11"/>
    <p:sldId id="284" r:id="rId12"/>
    <p:sldId id="288" r:id="rId13"/>
    <p:sldId id="286" r:id="rId14"/>
    <p:sldId id="282" r:id="rId15"/>
    <p:sldId id="290" r:id="rId16"/>
    <p:sldId id="291" r:id="rId17"/>
    <p:sldId id="294" r:id="rId18"/>
    <p:sldId id="292" r:id="rId19"/>
    <p:sldId id="295" r:id="rId20"/>
    <p:sldId id="293" r:id="rId21"/>
    <p:sldId id="285" r:id="rId22"/>
    <p:sldId id="279" r:id="rId23"/>
  </p:sldIdLst>
  <p:sldSz cx="9144000" cy="5143500" type="screen16x9"/>
  <p:notesSz cx="6858000" cy="9144000"/>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25167A"/>
    <a:srgbClr val="9999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17" autoAdjust="0"/>
    <p:restoredTop sz="93792" autoAdjust="0"/>
  </p:normalViewPr>
  <p:slideViewPr>
    <p:cSldViewPr snapToGrid="0" snapToObjects="1">
      <p:cViewPr varScale="1">
        <p:scale>
          <a:sx n="88" d="100"/>
          <a:sy n="88" d="100"/>
        </p:scale>
        <p:origin x="1000" y="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18153E2-5A23-9C4B-ABFD-85C34EE68D2E}" type="datetime1">
              <a:rPr lang="nl-NL"/>
              <a:pPr>
                <a:defRPr/>
              </a:pPr>
              <a:t>4-4-2024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95A4000-AB18-BA45-8B08-03F3A0050F12}" type="slidenum">
              <a:rPr lang="nl-NL"/>
              <a:pPr>
                <a:defRPr/>
              </a:pPr>
              <a:t>‹#›</a:t>
            </a:fld>
            <a:endParaRPr lang="nl-NL"/>
          </a:p>
        </p:txBody>
      </p:sp>
    </p:spTree>
    <p:extLst>
      <p:ext uri="{BB962C8B-B14F-4D97-AF65-F5344CB8AC3E}">
        <p14:creationId xmlns:p14="http://schemas.microsoft.com/office/powerpoint/2010/main" val="1890800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178DF84-B348-DA4D-9998-A76BB457FE31}" type="datetime1">
              <a:rPr lang="nl-NL"/>
              <a:pPr>
                <a:defRPr/>
              </a:pPr>
              <a:t>4-4-2024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F9849F0-B82A-A442-AB4B-EDB93AD1F2DC}" type="slidenum">
              <a:rPr lang="nl-NL"/>
              <a:pPr>
                <a:defRPr/>
              </a:pPr>
              <a:t>‹#›</a:t>
            </a:fld>
            <a:endParaRPr lang="nl-NL"/>
          </a:p>
        </p:txBody>
      </p:sp>
    </p:spTree>
    <p:extLst>
      <p:ext uri="{BB962C8B-B14F-4D97-AF65-F5344CB8AC3E}">
        <p14:creationId xmlns:p14="http://schemas.microsoft.com/office/powerpoint/2010/main" val="240902687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Wat mist hier nog: </a:t>
            </a:r>
          </a:p>
          <a:p>
            <a:r>
              <a:rPr lang="nl-NL" dirty="0"/>
              <a:t>Ik denk dat deze aardig compleet is. Het ‘wat is het’ tekstje moet wat beter nog</a:t>
            </a:r>
          </a:p>
        </p:txBody>
      </p:sp>
      <p:sp>
        <p:nvSpPr>
          <p:cNvPr id="4" name="Slide Number Placeholder 3"/>
          <p:cNvSpPr>
            <a:spLocks noGrp="1"/>
          </p:cNvSpPr>
          <p:nvPr>
            <p:ph type="sldNum" sz="quarter" idx="5"/>
          </p:nvPr>
        </p:nvSpPr>
        <p:spPr/>
        <p:txBody>
          <a:bodyPr/>
          <a:lstStyle/>
          <a:p>
            <a:pPr>
              <a:defRPr/>
            </a:pPr>
            <a:fld id="{BF9849F0-B82A-A442-AB4B-EDB93AD1F2DC}" type="slidenum">
              <a:rPr lang="nl-NL" smtClean="0"/>
              <a:pPr>
                <a:defRPr/>
              </a:pPr>
              <a:t>12</a:t>
            </a:fld>
            <a:endParaRPr lang="nl-NL"/>
          </a:p>
        </p:txBody>
      </p:sp>
    </p:spTree>
    <p:extLst>
      <p:ext uri="{BB962C8B-B14F-4D97-AF65-F5344CB8AC3E}">
        <p14:creationId xmlns:p14="http://schemas.microsoft.com/office/powerpoint/2010/main" val="247653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Ik heb niet gevraagd over of de randvoorwaarden duidelijk waren, dus misschien dat niet zo groots opnemen in introtekstje. </a:t>
            </a:r>
          </a:p>
        </p:txBody>
      </p:sp>
      <p:sp>
        <p:nvSpPr>
          <p:cNvPr id="4" name="Slide Number Placeholder 3"/>
          <p:cNvSpPr>
            <a:spLocks noGrp="1"/>
          </p:cNvSpPr>
          <p:nvPr>
            <p:ph type="sldNum" sz="quarter" idx="5"/>
          </p:nvPr>
        </p:nvSpPr>
        <p:spPr/>
        <p:txBody>
          <a:bodyPr/>
          <a:lstStyle/>
          <a:p>
            <a:pPr>
              <a:defRPr/>
            </a:pPr>
            <a:fld id="{BF9849F0-B82A-A442-AB4B-EDB93AD1F2DC}" type="slidenum">
              <a:rPr lang="nl-NL" smtClean="0"/>
              <a:pPr>
                <a:defRPr/>
              </a:pPr>
              <a:t>13</a:t>
            </a:fld>
            <a:endParaRPr lang="nl-NL"/>
          </a:p>
        </p:txBody>
      </p:sp>
    </p:spTree>
    <p:extLst>
      <p:ext uri="{BB962C8B-B14F-4D97-AF65-F5344CB8AC3E}">
        <p14:creationId xmlns:p14="http://schemas.microsoft.com/office/powerpoint/2010/main" val="230433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Ik heb niet gevraagd over of de randvoorwaarden duidelijk waren, dus misschien dat niet zo groots opnemen in introtekstje. </a:t>
            </a:r>
          </a:p>
        </p:txBody>
      </p:sp>
      <p:sp>
        <p:nvSpPr>
          <p:cNvPr id="4" name="Slide Number Placeholder 3"/>
          <p:cNvSpPr>
            <a:spLocks noGrp="1"/>
          </p:cNvSpPr>
          <p:nvPr>
            <p:ph type="sldNum" sz="quarter" idx="5"/>
          </p:nvPr>
        </p:nvSpPr>
        <p:spPr/>
        <p:txBody>
          <a:bodyPr/>
          <a:lstStyle/>
          <a:p>
            <a:pPr>
              <a:defRPr/>
            </a:pPr>
            <a:fld id="{BF9849F0-B82A-A442-AB4B-EDB93AD1F2DC}" type="slidenum">
              <a:rPr lang="nl-NL" smtClean="0"/>
              <a:pPr>
                <a:defRPr/>
              </a:pPr>
              <a:t>14</a:t>
            </a:fld>
            <a:endParaRPr lang="nl-NL"/>
          </a:p>
        </p:txBody>
      </p:sp>
    </p:spTree>
    <p:extLst>
      <p:ext uri="{BB962C8B-B14F-4D97-AF65-F5344CB8AC3E}">
        <p14:creationId xmlns:p14="http://schemas.microsoft.com/office/powerpoint/2010/main" val="339141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Alleen gericht op begeleiders, medestudenten, doelgroep. Misschien wat meer in die richting verwoorden. </a:t>
            </a:r>
          </a:p>
        </p:txBody>
      </p:sp>
      <p:sp>
        <p:nvSpPr>
          <p:cNvPr id="4" name="Slide Number Placeholder 3"/>
          <p:cNvSpPr>
            <a:spLocks noGrp="1"/>
          </p:cNvSpPr>
          <p:nvPr>
            <p:ph type="sldNum" sz="quarter" idx="5"/>
          </p:nvPr>
        </p:nvSpPr>
        <p:spPr/>
        <p:txBody>
          <a:bodyPr/>
          <a:lstStyle/>
          <a:p>
            <a:pPr>
              <a:defRPr/>
            </a:pPr>
            <a:fld id="{BF9849F0-B82A-A442-AB4B-EDB93AD1F2DC}" type="slidenum">
              <a:rPr lang="nl-NL" smtClean="0"/>
              <a:pPr>
                <a:defRPr/>
              </a:pPr>
              <a:t>15</a:t>
            </a:fld>
            <a:endParaRPr lang="nl-NL"/>
          </a:p>
        </p:txBody>
      </p:sp>
    </p:spTree>
    <p:extLst>
      <p:ext uri="{BB962C8B-B14F-4D97-AF65-F5344CB8AC3E}">
        <p14:creationId xmlns:p14="http://schemas.microsoft.com/office/powerpoint/2010/main" val="73935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Alleen gericht op begeleiders, medestudenten, doelgroep. Misschien wat meer in die richting verwoorden. </a:t>
            </a:r>
          </a:p>
        </p:txBody>
      </p:sp>
      <p:sp>
        <p:nvSpPr>
          <p:cNvPr id="4" name="Slide Number Placeholder 3"/>
          <p:cNvSpPr>
            <a:spLocks noGrp="1"/>
          </p:cNvSpPr>
          <p:nvPr>
            <p:ph type="sldNum" sz="quarter" idx="5"/>
          </p:nvPr>
        </p:nvSpPr>
        <p:spPr/>
        <p:txBody>
          <a:bodyPr/>
          <a:lstStyle/>
          <a:p>
            <a:pPr>
              <a:defRPr/>
            </a:pPr>
            <a:fld id="{BF9849F0-B82A-A442-AB4B-EDB93AD1F2DC}" type="slidenum">
              <a:rPr lang="nl-NL" smtClean="0"/>
              <a:pPr>
                <a:defRPr/>
              </a:pPr>
              <a:t>16</a:t>
            </a:fld>
            <a:endParaRPr lang="nl-NL"/>
          </a:p>
        </p:txBody>
      </p:sp>
    </p:spTree>
    <p:extLst>
      <p:ext uri="{BB962C8B-B14F-4D97-AF65-F5344CB8AC3E}">
        <p14:creationId xmlns:p14="http://schemas.microsoft.com/office/powerpoint/2010/main" val="110774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Dit mist nu, maar Iddegien had het over opdrachten voorafgaand aan de lessen etc. Het is wel een rijke leeromgeving. Misschien iets over de appgroep? </a:t>
            </a:r>
          </a:p>
          <a:p>
            <a:r>
              <a:rPr lang="nl-NL" dirty="0"/>
              <a:t>Even zoeken in </a:t>
            </a:r>
            <a:r>
              <a:rPr lang="nl-NL" dirty="0" err="1"/>
              <a:t>qualtrics</a:t>
            </a:r>
            <a:r>
              <a:rPr lang="nl-NL" dirty="0"/>
              <a:t> bestand, nu even geen zin meer</a:t>
            </a:r>
          </a:p>
        </p:txBody>
      </p:sp>
      <p:sp>
        <p:nvSpPr>
          <p:cNvPr id="4" name="Slide Number Placeholder 3"/>
          <p:cNvSpPr>
            <a:spLocks noGrp="1"/>
          </p:cNvSpPr>
          <p:nvPr>
            <p:ph type="sldNum" sz="quarter" idx="5"/>
          </p:nvPr>
        </p:nvSpPr>
        <p:spPr/>
        <p:txBody>
          <a:bodyPr/>
          <a:lstStyle/>
          <a:p>
            <a:pPr>
              <a:defRPr/>
            </a:pPr>
            <a:fld id="{BF9849F0-B82A-A442-AB4B-EDB93AD1F2DC}" type="slidenum">
              <a:rPr lang="nl-NL" smtClean="0"/>
              <a:pPr>
                <a:defRPr/>
              </a:pPr>
              <a:t>17</a:t>
            </a:fld>
            <a:endParaRPr lang="nl-NL"/>
          </a:p>
        </p:txBody>
      </p:sp>
    </p:spTree>
    <p:extLst>
      <p:ext uri="{BB962C8B-B14F-4D97-AF65-F5344CB8AC3E}">
        <p14:creationId xmlns:p14="http://schemas.microsoft.com/office/powerpoint/2010/main" val="200338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Dit is wel oké denk ik zo</a:t>
            </a:r>
          </a:p>
        </p:txBody>
      </p:sp>
      <p:sp>
        <p:nvSpPr>
          <p:cNvPr id="4" name="Slide Number Placeholder 3"/>
          <p:cNvSpPr>
            <a:spLocks noGrp="1"/>
          </p:cNvSpPr>
          <p:nvPr>
            <p:ph type="sldNum" sz="quarter" idx="5"/>
          </p:nvPr>
        </p:nvSpPr>
        <p:spPr/>
        <p:txBody>
          <a:bodyPr/>
          <a:lstStyle/>
          <a:p>
            <a:pPr>
              <a:defRPr/>
            </a:pPr>
            <a:fld id="{BF9849F0-B82A-A442-AB4B-EDB93AD1F2DC}" type="slidenum">
              <a:rPr lang="nl-NL" smtClean="0"/>
              <a:pPr>
                <a:defRPr/>
              </a:pPr>
              <a:t>18</a:t>
            </a:fld>
            <a:endParaRPr lang="nl-NL"/>
          </a:p>
        </p:txBody>
      </p:sp>
    </p:spTree>
    <p:extLst>
      <p:ext uri="{BB962C8B-B14F-4D97-AF65-F5344CB8AC3E}">
        <p14:creationId xmlns:p14="http://schemas.microsoft.com/office/powerpoint/2010/main" val="131026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0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0714E49-4662-5240-A87F-8FFEEA8D711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18" name="Afbeelding 17">
            <a:extLst>
              <a:ext uri="{FF2B5EF4-FFF2-40B4-BE49-F238E27FC236}">
                <a16:creationId xmlns:a16="http://schemas.microsoft.com/office/drawing/2014/main" id="{062BD3B6-FE14-5847-A939-752BCE36223D}"/>
              </a:ext>
            </a:extLst>
          </p:cNvPr>
          <p:cNvPicPr>
            <a:picLocks noChangeAspect="1"/>
          </p:cNvPicPr>
          <p:nvPr userDrawn="1"/>
        </p:nvPicPr>
        <p:blipFill>
          <a:blip r:embed="rId3"/>
          <a:srcRect/>
          <a:stretch/>
        </p:blipFill>
        <p:spPr>
          <a:xfrm>
            <a:off x="7270525" y="4524301"/>
            <a:ext cx="1873473" cy="619198"/>
          </a:xfrm>
          <a:prstGeom prst="rect">
            <a:avLst/>
          </a:prstGeom>
        </p:spPr>
      </p:pic>
      <p:sp>
        <p:nvSpPr>
          <p:cNvPr id="6" name="Tijdelijke aanduiding voor tekst 6">
            <a:extLst>
              <a:ext uri="{FF2B5EF4-FFF2-40B4-BE49-F238E27FC236}">
                <a16:creationId xmlns:a16="http://schemas.microsoft.com/office/drawing/2014/main" id="{CB139574-2387-A149-BF89-1740A5E685A1}"/>
              </a:ext>
            </a:extLst>
          </p:cNvPr>
          <p:cNvSpPr>
            <a:spLocks noGrp="1"/>
          </p:cNvSpPr>
          <p:nvPr>
            <p:ph type="body" sz="quarter" idx="13" hasCustomPrompt="1"/>
          </p:nvPr>
        </p:nvSpPr>
        <p:spPr>
          <a:xfrm>
            <a:off x="323850" y="3903870"/>
            <a:ext cx="5481332" cy="373768"/>
          </a:xfrm>
        </p:spPr>
        <p:txBody>
          <a:bodyPr>
            <a:normAutofit/>
          </a:bodyPr>
          <a:lstStyle>
            <a:lvl1pPr marL="0" indent="0">
              <a:buClr>
                <a:schemeClr val="bg1"/>
              </a:buClr>
              <a:buFont typeface="Arial" panose="020B0604020202020204" pitchFamily="34" charset="0"/>
              <a:buNone/>
              <a:defRPr sz="900">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Naam: N. Achternaam</a:t>
            </a:r>
          </a:p>
          <a:p>
            <a:pPr lvl="0"/>
            <a:r>
              <a:rPr lang="nl-NL" dirty="0"/>
              <a:t>Datum: 00-00-0000</a:t>
            </a:r>
          </a:p>
        </p:txBody>
      </p:sp>
      <p:sp>
        <p:nvSpPr>
          <p:cNvPr id="7" name="Tijdelijke aanduiding voor tekst 6">
            <a:extLst>
              <a:ext uri="{FF2B5EF4-FFF2-40B4-BE49-F238E27FC236}">
                <a16:creationId xmlns:a16="http://schemas.microsoft.com/office/drawing/2014/main" id="{07B6FF56-E482-FB4C-8DE4-16A40C8C20F7}"/>
              </a:ext>
            </a:extLst>
          </p:cNvPr>
          <p:cNvSpPr>
            <a:spLocks noGrp="1"/>
          </p:cNvSpPr>
          <p:nvPr>
            <p:ph type="body" sz="quarter" idx="12"/>
          </p:nvPr>
        </p:nvSpPr>
        <p:spPr>
          <a:xfrm>
            <a:off x="323850" y="2103439"/>
            <a:ext cx="5481332" cy="468311"/>
          </a:xfrm>
        </p:spPr>
        <p:txBody>
          <a:bodyPr/>
          <a:lstStyle>
            <a:lvl1pPr marL="0" indent="0">
              <a:buClr>
                <a:schemeClr val="bg1"/>
              </a:buClr>
              <a:buFont typeface="Arial" panose="020B0604020202020204" pitchFamily="34" charset="0"/>
              <a:buNone/>
              <a:defRPr>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Klikken om de tekststijl van het model te bewerken</a:t>
            </a:r>
          </a:p>
        </p:txBody>
      </p:sp>
      <p:sp>
        <p:nvSpPr>
          <p:cNvPr id="4" name="Titel 3">
            <a:extLst>
              <a:ext uri="{FF2B5EF4-FFF2-40B4-BE49-F238E27FC236}">
                <a16:creationId xmlns:a16="http://schemas.microsoft.com/office/drawing/2014/main" id="{261A5538-FBAA-ED4F-B838-E1FFDA57453F}"/>
              </a:ext>
            </a:extLst>
          </p:cNvPr>
          <p:cNvSpPr>
            <a:spLocks noGrp="1"/>
          </p:cNvSpPr>
          <p:nvPr>
            <p:ph type="title"/>
          </p:nvPr>
        </p:nvSpPr>
        <p:spPr>
          <a:xfrm>
            <a:off x="323851" y="995081"/>
            <a:ext cx="5484282" cy="1108357"/>
          </a:xfrm>
        </p:spPr>
        <p:txBody>
          <a:bodyPr/>
          <a:lstStyle>
            <a:lvl1pPr>
              <a:defRPr>
                <a:solidFill>
                  <a:schemeClr val="bg1"/>
                </a:solidFill>
              </a:defRPr>
            </a:lvl1pPr>
          </a:lstStyle>
          <a:p>
            <a:r>
              <a:rPr lang="nl-NL" dirty="0"/>
              <a:t>Klik om stijl te bewerken</a:t>
            </a:r>
          </a:p>
        </p:txBody>
      </p:sp>
      <p:sp>
        <p:nvSpPr>
          <p:cNvPr id="19" name="Tijdelijke aanduiding voor afbeelding 13">
            <a:extLst>
              <a:ext uri="{FF2B5EF4-FFF2-40B4-BE49-F238E27FC236}">
                <a16:creationId xmlns:a16="http://schemas.microsoft.com/office/drawing/2014/main" id="{D162CC0C-7EA6-3242-B7E2-BD1A0DE2BDE9}"/>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foto en object">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11B77A1-2FC4-0045-B9FD-2F4FEE87C73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11" name="Afbeelding 10">
            <a:extLst>
              <a:ext uri="{FF2B5EF4-FFF2-40B4-BE49-F238E27FC236}">
                <a16:creationId xmlns:a16="http://schemas.microsoft.com/office/drawing/2014/main" id="{08FE686D-C0FF-3346-B6FF-27D31B96E4FA}"/>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4" name="Tijdelijke aanduiding voor voettekst 3">
            <a:extLst>
              <a:ext uri="{FF2B5EF4-FFF2-40B4-BE49-F238E27FC236}">
                <a16:creationId xmlns:a16="http://schemas.microsoft.com/office/drawing/2014/main" id="{85FA0FFB-3874-7E40-89B2-F972D5F73CD2}"/>
              </a:ext>
            </a:extLst>
          </p:cNvPr>
          <p:cNvSpPr>
            <a:spLocks noGrp="1"/>
          </p:cNvSpPr>
          <p:nvPr>
            <p:ph type="ftr" sz="quarter" idx="21"/>
          </p:nvPr>
        </p:nvSpPr>
        <p:spPr/>
        <p:txBody>
          <a:bodyPr/>
          <a:lstStyle/>
          <a:p>
            <a:pPr>
              <a:defRPr/>
            </a:pPr>
            <a:r>
              <a:rPr lang="nl-NL"/>
              <a:t>Titel presentatie</a:t>
            </a:r>
            <a:endParaRPr lang="nl-NL" dirty="0"/>
          </a:p>
        </p:txBody>
      </p:sp>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a:t>
            </a:fld>
            <a:endParaRPr lang="nl-NL"/>
          </a:p>
        </p:txBody>
      </p:sp>
      <p:sp>
        <p:nvSpPr>
          <p:cNvPr id="12" name="Tijdelijke aanduiding voor inhoud 7">
            <a:extLst>
              <a:ext uri="{FF2B5EF4-FFF2-40B4-BE49-F238E27FC236}">
                <a16:creationId xmlns:a16="http://schemas.microsoft.com/office/drawing/2014/main" id="{12E6FC1D-61CE-E940-A9CA-2EAE39A628F7}"/>
              </a:ext>
            </a:extLst>
          </p:cNvPr>
          <p:cNvSpPr>
            <a:spLocks noGrp="1"/>
          </p:cNvSpPr>
          <p:nvPr>
            <p:ph sz="quarter" idx="20"/>
          </p:nvPr>
        </p:nvSpPr>
        <p:spPr>
          <a:xfrm>
            <a:off x="4751388" y="2103438"/>
            <a:ext cx="3557296" cy="2413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a:extLst>
              <a:ext uri="{FF2B5EF4-FFF2-40B4-BE49-F238E27FC236}">
                <a16:creationId xmlns:a16="http://schemas.microsoft.com/office/drawing/2014/main" id="{9C6F32A4-0E3B-574E-910E-65CAF9BA4D35}"/>
              </a:ext>
            </a:extLst>
          </p:cNvPr>
          <p:cNvSpPr>
            <a:spLocks noGrp="1"/>
          </p:cNvSpPr>
          <p:nvPr>
            <p:ph type="title"/>
          </p:nvPr>
        </p:nvSpPr>
        <p:spPr>
          <a:xfrm>
            <a:off x="4751294" y="995081"/>
            <a:ext cx="4068856" cy="1108357"/>
          </a:xfrm>
        </p:spPr>
        <p:txBody>
          <a:bodyPr/>
          <a:lstStyle/>
          <a:p>
            <a:r>
              <a:rPr lang="nl-NL" dirty="0"/>
              <a:t>Klik om stijl te bewerken</a:t>
            </a:r>
          </a:p>
        </p:txBody>
      </p:sp>
      <p:sp>
        <p:nvSpPr>
          <p:cNvPr id="8" name="Tijdelijke aanduiding voor afbeelding 7">
            <a:extLst>
              <a:ext uri="{FF2B5EF4-FFF2-40B4-BE49-F238E27FC236}">
                <a16:creationId xmlns:a16="http://schemas.microsoft.com/office/drawing/2014/main" id="{4ACD6D51-22BA-1E44-92F0-52CBDC4FA850}"/>
              </a:ext>
            </a:extLst>
          </p:cNvPr>
          <p:cNvSpPr>
            <a:spLocks noGrp="1"/>
          </p:cNvSpPr>
          <p:nvPr>
            <p:ph type="pic" sz="quarter" idx="22"/>
          </p:nvPr>
        </p:nvSpPr>
        <p:spPr>
          <a:xfrm>
            <a:off x="0" y="627063"/>
            <a:ext cx="4572000" cy="3889376"/>
          </a:xfrm>
        </p:spPr>
        <p:txBody>
          <a:bodyPr/>
          <a:lstStyle/>
          <a:p>
            <a:endParaRPr lang="nl-NL"/>
          </a:p>
        </p:txBody>
      </p:sp>
      <p:sp>
        <p:nvSpPr>
          <p:cNvPr id="13" name="Tijdelijke aanduiding voor afbeelding 13">
            <a:extLst>
              <a:ext uri="{FF2B5EF4-FFF2-40B4-BE49-F238E27FC236}">
                <a16:creationId xmlns:a16="http://schemas.microsoft.com/office/drawing/2014/main" id="{90F7CBA2-1DD4-5B45-97C4-7B97ABED079D}"/>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77333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twee foto's">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588A6F7-D45D-3C4D-A5FB-FF9FCCD6F260}"/>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3" name="Tijdelijke aanduiding voor voettekst 2">
            <a:extLst>
              <a:ext uri="{FF2B5EF4-FFF2-40B4-BE49-F238E27FC236}">
                <a16:creationId xmlns:a16="http://schemas.microsoft.com/office/drawing/2014/main" id="{65F53128-2F4F-2348-9AF0-C932200934E7}"/>
              </a:ext>
            </a:extLst>
          </p:cNvPr>
          <p:cNvSpPr>
            <a:spLocks noGrp="1"/>
          </p:cNvSpPr>
          <p:nvPr>
            <p:ph type="ftr" sz="quarter" idx="21"/>
          </p:nvPr>
        </p:nvSpPr>
        <p:spPr/>
        <p:txBody>
          <a:bodyPr/>
          <a:lstStyle/>
          <a:p>
            <a:pPr>
              <a:defRPr/>
            </a:pPr>
            <a:r>
              <a:rPr lang="nl-NL"/>
              <a:t>Titel presentatie</a:t>
            </a:r>
            <a:endParaRPr lang="nl-NL" dirty="0"/>
          </a:p>
        </p:txBody>
      </p:sp>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a:t>
            </a:fld>
            <a:endParaRPr lang="nl-NL"/>
          </a:p>
        </p:txBody>
      </p:sp>
      <p:sp>
        <p:nvSpPr>
          <p:cNvPr id="9" name="Tijdelijke aanduiding voor afbeelding 7" descr="&#10;"/>
          <p:cNvSpPr>
            <a:spLocks noGrp="1"/>
          </p:cNvSpPr>
          <p:nvPr>
            <p:ph type="pic" sz="quarter" idx="20"/>
          </p:nvPr>
        </p:nvSpPr>
        <p:spPr>
          <a:xfrm>
            <a:off x="4756558" y="2103438"/>
            <a:ext cx="4063592" cy="2413000"/>
          </a:xfrm>
          <a:prstGeom prst="rect">
            <a:avLst/>
          </a:prstGeom>
          <a:solidFill>
            <a:schemeClr val="accent6"/>
          </a:solidFill>
        </p:spPr>
        <p:txBody>
          <a:bodyPr/>
          <a:lstStyle/>
          <a:p>
            <a:r>
              <a:rPr lang="en-US"/>
              <a:t>Click icon to add picture</a:t>
            </a:r>
            <a:endParaRPr lang="nl-NL"/>
          </a:p>
        </p:txBody>
      </p:sp>
      <p:sp>
        <p:nvSpPr>
          <p:cNvPr id="11" name="Tijdelijke aanduiding voor afbeelding 7"/>
          <p:cNvSpPr>
            <a:spLocks noGrp="1"/>
          </p:cNvSpPr>
          <p:nvPr>
            <p:ph type="pic" sz="quarter" idx="19"/>
          </p:nvPr>
        </p:nvSpPr>
        <p:spPr>
          <a:xfrm>
            <a:off x="323850" y="2103438"/>
            <a:ext cx="4063592" cy="2414562"/>
          </a:xfrm>
          <a:prstGeom prst="rect">
            <a:avLst/>
          </a:prstGeom>
          <a:solidFill>
            <a:schemeClr val="accent6"/>
          </a:solidFill>
        </p:spPr>
        <p:txBody>
          <a:bodyPr/>
          <a:lstStyle/>
          <a:p>
            <a:r>
              <a:rPr lang="en-US"/>
              <a:t>Click icon to add picture</a:t>
            </a:r>
            <a:endParaRPr lang="nl-NL"/>
          </a:p>
        </p:txBody>
      </p:sp>
      <p:sp>
        <p:nvSpPr>
          <p:cNvPr id="2" name="Titel 1">
            <a:extLst>
              <a:ext uri="{FF2B5EF4-FFF2-40B4-BE49-F238E27FC236}">
                <a16:creationId xmlns:a16="http://schemas.microsoft.com/office/drawing/2014/main" id="{15DEA03D-7869-4E44-9871-7EE3AE555FA0}"/>
              </a:ext>
            </a:extLst>
          </p:cNvPr>
          <p:cNvSpPr>
            <a:spLocks noGrp="1"/>
          </p:cNvSpPr>
          <p:nvPr>
            <p:ph type="title"/>
          </p:nvPr>
        </p:nvSpPr>
        <p:spPr/>
        <p:txBody>
          <a:bodyPr/>
          <a:lstStyle/>
          <a:p>
            <a:r>
              <a:rPr lang="nl-NL"/>
              <a:t>Klik om stijl te bewerken</a:t>
            </a:r>
          </a:p>
        </p:txBody>
      </p:sp>
      <p:sp>
        <p:nvSpPr>
          <p:cNvPr id="8" name="Tijdelijke aanduiding voor afbeelding 13">
            <a:extLst>
              <a:ext uri="{FF2B5EF4-FFF2-40B4-BE49-F238E27FC236}">
                <a16:creationId xmlns:a16="http://schemas.microsoft.com/office/drawing/2014/main" id="{C88D02D7-17DD-364D-9C9F-917E443D11BD}"/>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358300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E147936-145B-664D-879C-8943872BCE11}"/>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4" name="Tijdelijke aanduiding voor voettekst 4"/>
          <p:cNvSpPr>
            <a:spLocks noGrp="1"/>
          </p:cNvSpPr>
          <p:nvPr>
            <p:ph type="ftr" sz="quarter" idx="10"/>
          </p:nvPr>
        </p:nvSpPr>
        <p:spPr/>
        <p:txBody>
          <a:bodyPr/>
          <a:lstStyle>
            <a:lvl1pPr>
              <a:defRPr/>
            </a:lvl1pPr>
          </a:lstStyle>
          <a:p>
            <a:pPr>
              <a:defRPr/>
            </a:pPr>
            <a:r>
              <a:rPr lang="nl-NL"/>
              <a:t>Titel presentatie</a:t>
            </a:r>
          </a:p>
        </p:txBody>
      </p:sp>
      <p:sp>
        <p:nvSpPr>
          <p:cNvPr id="5" name="Tijdelijke aanduiding voor dianummer 5"/>
          <p:cNvSpPr>
            <a:spLocks noGrp="1"/>
          </p:cNvSpPr>
          <p:nvPr>
            <p:ph type="sldNum" sz="quarter" idx="11"/>
          </p:nvPr>
        </p:nvSpPr>
        <p:spPr/>
        <p:txBody>
          <a:bodyPr/>
          <a:lstStyle>
            <a:lvl1pPr>
              <a:defRPr/>
            </a:lvl1pPr>
          </a:lstStyle>
          <a:p>
            <a:fld id="{2D3F88F8-AF4B-2449-8658-FBA6E747A2CB}" type="slidenum">
              <a:rPr lang="nl-NL"/>
              <a:pPr/>
              <a:t>‹#›</a:t>
            </a:fld>
            <a:endParaRPr lang="nl-NL"/>
          </a:p>
        </p:txBody>
      </p:sp>
      <p:sp>
        <p:nvSpPr>
          <p:cNvPr id="3" name="Titel 2">
            <a:extLst>
              <a:ext uri="{FF2B5EF4-FFF2-40B4-BE49-F238E27FC236}">
                <a16:creationId xmlns:a16="http://schemas.microsoft.com/office/drawing/2014/main" id="{1899D2A2-CE3F-814F-BA65-66B9B454F392}"/>
              </a:ext>
            </a:extLst>
          </p:cNvPr>
          <p:cNvSpPr>
            <a:spLocks noGrp="1"/>
          </p:cNvSpPr>
          <p:nvPr>
            <p:ph type="title"/>
          </p:nvPr>
        </p:nvSpPr>
        <p:spPr/>
        <p:txBody>
          <a:bodyPr/>
          <a:lstStyle/>
          <a:p>
            <a:r>
              <a:rPr lang="nl-NL"/>
              <a:t>Klik om stijl te bewerken</a:t>
            </a:r>
          </a:p>
        </p:txBody>
      </p:sp>
      <p:sp>
        <p:nvSpPr>
          <p:cNvPr id="7" name="Tijdelijke aanduiding voor afbeelding 13">
            <a:extLst>
              <a:ext uri="{FF2B5EF4-FFF2-40B4-BE49-F238E27FC236}">
                <a16:creationId xmlns:a16="http://schemas.microsoft.com/office/drawing/2014/main" id="{2CC42474-B9C7-C94C-AF30-292C4AE13AC5}"/>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nddia-01">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A2DC969-CCE0-1249-932F-4A0237DF44E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7" name="Afbeelding 6">
            <a:extLst>
              <a:ext uri="{FF2B5EF4-FFF2-40B4-BE49-F238E27FC236}">
                <a16:creationId xmlns:a16="http://schemas.microsoft.com/office/drawing/2014/main" id="{0BE66D92-CF07-4149-9870-C7D66812FE14}"/>
              </a:ext>
            </a:extLst>
          </p:cNvPr>
          <p:cNvPicPr>
            <a:picLocks noChangeAspect="1"/>
          </p:cNvPicPr>
          <p:nvPr userDrawn="1"/>
        </p:nvPicPr>
        <p:blipFill>
          <a:blip r:embed="rId3"/>
          <a:srcRect/>
          <a:stretch/>
        </p:blipFill>
        <p:spPr>
          <a:xfrm>
            <a:off x="7270525" y="4524301"/>
            <a:ext cx="1873473" cy="619198"/>
          </a:xfrm>
          <a:prstGeom prst="rect">
            <a:avLst/>
          </a:prstGeom>
        </p:spPr>
      </p:pic>
      <p:sp>
        <p:nvSpPr>
          <p:cNvPr id="12" name="Tijdelijke aanduiding voor tekst 6">
            <a:extLst>
              <a:ext uri="{FF2B5EF4-FFF2-40B4-BE49-F238E27FC236}">
                <a16:creationId xmlns:a16="http://schemas.microsoft.com/office/drawing/2014/main" id="{DE362A0E-BA61-6D43-94BF-9F1A6EF6A1F5}"/>
              </a:ext>
            </a:extLst>
          </p:cNvPr>
          <p:cNvSpPr>
            <a:spLocks noGrp="1"/>
          </p:cNvSpPr>
          <p:nvPr>
            <p:ph type="body" sz="quarter" idx="13"/>
          </p:nvPr>
        </p:nvSpPr>
        <p:spPr>
          <a:xfrm>
            <a:off x="323849" y="2103439"/>
            <a:ext cx="4632867" cy="2413000"/>
          </a:xfrm>
        </p:spPr>
        <p:txBody>
          <a:bodyPr>
            <a:normAutofit/>
          </a:bodyPr>
          <a:lstStyle>
            <a:lvl1pPr marL="0" indent="0">
              <a:lnSpc>
                <a:spcPct val="250000"/>
              </a:lnSpc>
              <a:buClr>
                <a:schemeClr val="bg1"/>
              </a:buClr>
              <a:buNone/>
              <a:defRPr sz="800">
                <a:solidFill>
                  <a:schemeClr val="bg1"/>
                </a:solidFill>
              </a:defRPr>
            </a:lvl1pPr>
            <a:lvl2pPr marL="216000" indent="0">
              <a:lnSpc>
                <a:spcPct val="250000"/>
              </a:lnSpc>
              <a:buClr>
                <a:schemeClr val="bg1"/>
              </a:buClr>
              <a:buNone/>
              <a:defRPr sz="800">
                <a:solidFill>
                  <a:schemeClr val="bg1"/>
                </a:solidFill>
              </a:defRPr>
            </a:lvl2pPr>
            <a:lvl3pPr marL="432000" indent="0">
              <a:lnSpc>
                <a:spcPct val="250000"/>
              </a:lnSpc>
              <a:buClr>
                <a:schemeClr val="bg1"/>
              </a:buClr>
              <a:buNone/>
              <a:defRPr sz="800">
                <a:solidFill>
                  <a:schemeClr val="bg1"/>
                </a:solidFill>
              </a:defRPr>
            </a:lvl3pPr>
            <a:lvl4pPr marL="648000" indent="0">
              <a:lnSpc>
                <a:spcPct val="250000"/>
              </a:lnSpc>
              <a:buClr>
                <a:schemeClr val="bg1"/>
              </a:buClr>
              <a:buNone/>
              <a:defRPr sz="800">
                <a:solidFill>
                  <a:schemeClr val="bg1"/>
                </a:solidFill>
              </a:defRPr>
            </a:lvl4pPr>
            <a:lvl5pPr marL="864000" indent="0">
              <a:lnSpc>
                <a:spcPct val="250000"/>
              </a:lnSpc>
              <a:buClr>
                <a:schemeClr val="bg1"/>
              </a:buClr>
              <a:buNone/>
              <a:defRPr sz="800">
                <a:solidFill>
                  <a:schemeClr val="bg1"/>
                </a:solidFill>
              </a:defRPr>
            </a:lvl5pPr>
          </a:lstStyle>
          <a:p>
            <a:pPr lvl="0"/>
            <a:r>
              <a:rPr lang="nl-NL" dirty="0"/>
              <a:t>Klikken om de tekststijl van het model te bewerken</a:t>
            </a:r>
          </a:p>
        </p:txBody>
      </p:sp>
      <p:sp>
        <p:nvSpPr>
          <p:cNvPr id="3" name="Titel 2">
            <a:extLst>
              <a:ext uri="{FF2B5EF4-FFF2-40B4-BE49-F238E27FC236}">
                <a16:creationId xmlns:a16="http://schemas.microsoft.com/office/drawing/2014/main" id="{1FE07EE8-1146-8749-AD65-78B0D67D4AA2}"/>
              </a:ext>
            </a:extLst>
          </p:cNvPr>
          <p:cNvSpPr>
            <a:spLocks noGrp="1"/>
          </p:cNvSpPr>
          <p:nvPr>
            <p:ph type="title" hasCustomPrompt="1"/>
          </p:nvPr>
        </p:nvSpPr>
        <p:spPr>
          <a:xfrm>
            <a:off x="323849" y="995081"/>
            <a:ext cx="4632867" cy="1108357"/>
          </a:xfrm>
        </p:spPr>
        <p:txBody>
          <a:bodyPr/>
          <a:lstStyle>
            <a:lvl1pPr>
              <a:defRPr>
                <a:solidFill>
                  <a:schemeClr val="bg1"/>
                </a:solidFill>
              </a:defRPr>
            </a:lvl1pPr>
          </a:lstStyle>
          <a:p>
            <a:r>
              <a:rPr lang="nl-NL" dirty="0"/>
              <a:t>Bronvermelding</a:t>
            </a:r>
          </a:p>
        </p:txBody>
      </p:sp>
      <p:sp>
        <p:nvSpPr>
          <p:cNvPr id="8" name="Tijdelijke aanduiding voor afbeelding 13">
            <a:extLst>
              <a:ext uri="{FF2B5EF4-FFF2-40B4-BE49-F238E27FC236}">
                <a16:creationId xmlns:a16="http://schemas.microsoft.com/office/drawing/2014/main" id="{3160E74E-3F05-074C-8E4A-ACF14A9C7BEA}"/>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3695629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inddia-02">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A2DC969-CCE0-1249-932F-4A0237DF44E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7" name="Afbeelding 6">
            <a:extLst>
              <a:ext uri="{FF2B5EF4-FFF2-40B4-BE49-F238E27FC236}">
                <a16:creationId xmlns:a16="http://schemas.microsoft.com/office/drawing/2014/main" id="{09238366-724C-8546-BCFD-1CA62BB194B3}"/>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2" name="Tijdelijke aanduiding voor tekst 6">
            <a:extLst>
              <a:ext uri="{FF2B5EF4-FFF2-40B4-BE49-F238E27FC236}">
                <a16:creationId xmlns:a16="http://schemas.microsoft.com/office/drawing/2014/main" id="{DE362A0E-BA61-6D43-94BF-9F1A6EF6A1F5}"/>
              </a:ext>
            </a:extLst>
          </p:cNvPr>
          <p:cNvSpPr>
            <a:spLocks noGrp="1"/>
          </p:cNvSpPr>
          <p:nvPr>
            <p:ph type="body" sz="quarter" idx="13"/>
          </p:nvPr>
        </p:nvSpPr>
        <p:spPr>
          <a:xfrm>
            <a:off x="323849" y="2103439"/>
            <a:ext cx="4632867" cy="2413000"/>
          </a:xfrm>
        </p:spPr>
        <p:txBody>
          <a:bodyPr>
            <a:normAutofit/>
          </a:bodyPr>
          <a:lstStyle>
            <a:lvl1pPr marL="0" indent="0">
              <a:lnSpc>
                <a:spcPct val="250000"/>
              </a:lnSpc>
              <a:buClr>
                <a:schemeClr val="bg1"/>
              </a:buClr>
              <a:buNone/>
              <a:defRPr sz="800">
                <a:solidFill>
                  <a:srgbClr val="25167A"/>
                </a:solidFill>
              </a:defRPr>
            </a:lvl1pPr>
            <a:lvl2pPr marL="216000" indent="0">
              <a:lnSpc>
                <a:spcPct val="250000"/>
              </a:lnSpc>
              <a:buClr>
                <a:schemeClr val="bg1"/>
              </a:buClr>
              <a:buNone/>
              <a:defRPr sz="800">
                <a:solidFill>
                  <a:schemeClr val="bg1"/>
                </a:solidFill>
              </a:defRPr>
            </a:lvl2pPr>
            <a:lvl3pPr marL="432000" indent="0">
              <a:lnSpc>
                <a:spcPct val="250000"/>
              </a:lnSpc>
              <a:buClr>
                <a:schemeClr val="bg1"/>
              </a:buClr>
              <a:buNone/>
              <a:defRPr sz="800">
                <a:solidFill>
                  <a:schemeClr val="bg1"/>
                </a:solidFill>
              </a:defRPr>
            </a:lvl3pPr>
            <a:lvl4pPr marL="648000" indent="0">
              <a:lnSpc>
                <a:spcPct val="250000"/>
              </a:lnSpc>
              <a:buClr>
                <a:schemeClr val="bg1"/>
              </a:buClr>
              <a:buNone/>
              <a:defRPr sz="800">
                <a:solidFill>
                  <a:schemeClr val="bg1"/>
                </a:solidFill>
              </a:defRPr>
            </a:lvl4pPr>
            <a:lvl5pPr marL="864000" indent="0">
              <a:lnSpc>
                <a:spcPct val="250000"/>
              </a:lnSpc>
              <a:buClr>
                <a:schemeClr val="bg1"/>
              </a:buClr>
              <a:buNone/>
              <a:defRPr sz="800">
                <a:solidFill>
                  <a:schemeClr val="bg1"/>
                </a:solidFill>
              </a:defRPr>
            </a:lvl5pPr>
          </a:lstStyle>
          <a:p>
            <a:pPr lvl="0"/>
            <a:r>
              <a:rPr lang="nl-NL" dirty="0"/>
              <a:t>Klikken om de tekststijl van het model te bewerken</a:t>
            </a:r>
          </a:p>
        </p:txBody>
      </p:sp>
      <p:sp>
        <p:nvSpPr>
          <p:cNvPr id="3" name="Titel 2">
            <a:extLst>
              <a:ext uri="{FF2B5EF4-FFF2-40B4-BE49-F238E27FC236}">
                <a16:creationId xmlns:a16="http://schemas.microsoft.com/office/drawing/2014/main" id="{1FE07EE8-1146-8749-AD65-78B0D67D4AA2}"/>
              </a:ext>
            </a:extLst>
          </p:cNvPr>
          <p:cNvSpPr>
            <a:spLocks noGrp="1"/>
          </p:cNvSpPr>
          <p:nvPr>
            <p:ph type="title" hasCustomPrompt="1"/>
          </p:nvPr>
        </p:nvSpPr>
        <p:spPr>
          <a:xfrm>
            <a:off x="323849" y="995081"/>
            <a:ext cx="4632867" cy="1108357"/>
          </a:xfrm>
        </p:spPr>
        <p:txBody>
          <a:bodyPr/>
          <a:lstStyle>
            <a:lvl1pPr>
              <a:defRPr>
                <a:solidFill>
                  <a:srgbClr val="25167A"/>
                </a:solidFill>
              </a:defRPr>
            </a:lvl1pPr>
          </a:lstStyle>
          <a:p>
            <a:r>
              <a:rPr lang="nl-NL" dirty="0"/>
              <a:t>Bronvermelding</a:t>
            </a:r>
          </a:p>
        </p:txBody>
      </p:sp>
      <p:sp>
        <p:nvSpPr>
          <p:cNvPr id="8" name="Tijdelijke aanduiding voor afbeelding 13">
            <a:extLst>
              <a:ext uri="{FF2B5EF4-FFF2-40B4-BE49-F238E27FC236}">
                <a16:creationId xmlns:a16="http://schemas.microsoft.com/office/drawing/2014/main" id="{43B3C3B6-5587-A146-A20D-32B573CC8521}"/>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57040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dia-02">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52C3271-99C2-AA4C-8843-4DBD0118903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11" name="Afbeelding 10">
            <a:extLst>
              <a:ext uri="{FF2B5EF4-FFF2-40B4-BE49-F238E27FC236}">
                <a16:creationId xmlns:a16="http://schemas.microsoft.com/office/drawing/2014/main" id="{1C8F4B79-BD4E-2F4C-B044-962D1C582AFE}"/>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6" name="Tijdelijke aanduiding voor tekst 6">
            <a:extLst>
              <a:ext uri="{FF2B5EF4-FFF2-40B4-BE49-F238E27FC236}">
                <a16:creationId xmlns:a16="http://schemas.microsoft.com/office/drawing/2014/main" id="{CB139574-2387-A149-BF89-1740A5E685A1}"/>
              </a:ext>
            </a:extLst>
          </p:cNvPr>
          <p:cNvSpPr>
            <a:spLocks noGrp="1"/>
          </p:cNvSpPr>
          <p:nvPr>
            <p:ph type="body" sz="quarter" idx="13" hasCustomPrompt="1"/>
          </p:nvPr>
        </p:nvSpPr>
        <p:spPr>
          <a:xfrm>
            <a:off x="323850" y="3903870"/>
            <a:ext cx="5481332" cy="305682"/>
          </a:xfrm>
        </p:spPr>
        <p:txBody>
          <a:bodyPr>
            <a:normAutofit/>
          </a:bodyPr>
          <a:lstStyle>
            <a:lvl1pPr marL="0" indent="0">
              <a:buClr>
                <a:schemeClr val="bg1"/>
              </a:buClr>
              <a:buFont typeface="Arial" panose="020B0604020202020204" pitchFamily="34" charset="0"/>
              <a:buNone/>
              <a:defRPr sz="900">
                <a:solidFill>
                  <a:srgbClr val="25167A"/>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Naam: N. Achternaam</a:t>
            </a:r>
          </a:p>
          <a:p>
            <a:pPr lvl="0"/>
            <a:r>
              <a:rPr lang="nl-NL" dirty="0"/>
              <a:t>Datum: 00-00-0000</a:t>
            </a:r>
          </a:p>
        </p:txBody>
      </p:sp>
      <p:sp>
        <p:nvSpPr>
          <p:cNvPr id="7" name="Tijdelijke aanduiding voor tekst 6">
            <a:extLst>
              <a:ext uri="{FF2B5EF4-FFF2-40B4-BE49-F238E27FC236}">
                <a16:creationId xmlns:a16="http://schemas.microsoft.com/office/drawing/2014/main" id="{07B6FF56-E482-FB4C-8DE4-16A40C8C20F7}"/>
              </a:ext>
            </a:extLst>
          </p:cNvPr>
          <p:cNvSpPr>
            <a:spLocks noGrp="1"/>
          </p:cNvSpPr>
          <p:nvPr>
            <p:ph type="body" sz="quarter" idx="12"/>
          </p:nvPr>
        </p:nvSpPr>
        <p:spPr>
          <a:xfrm>
            <a:off x="323850" y="2103439"/>
            <a:ext cx="5481332" cy="468311"/>
          </a:xfrm>
        </p:spPr>
        <p:txBody>
          <a:bodyPr/>
          <a:lstStyle>
            <a:lvl1pPr marL="0" indent="0">
              <a:buClr>
                <a:schemeClr val="bg1"/>
              </a:buClr>
              <a:buFont typeface="Arial" panose="020B0604020202020204" pitchFamily="34" charset="0"/>
              <a:buNone/>
              <a:defRPr>
                <a:solidFill>
                  <a:srgbClr val="25167A"/>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Klikken om de tekststijl van het model te bewerken</a:t>
            </a:r>
          </a:p>
        </p:txBody>
      </p:sp>
      <p:sp>
        <p:nvSpPr>
          <p:cNvPr id="4" name="Titel 3">
            <a:extLst>
              <a:ext uri="{FF2B5EF4-FFF2-40B4-BE49-F238E27FC236}">
                <a16:creationId xmlns:a16="http://schemas.microsoft.com/office/drawing/2014/main" id="{261A5538-FBAA-ED4F-B838-E1FFDA57453F}"/>
              </a:ext>
            </a:extLst>
          </p:cNvPr>
          <p:cNvSpPr>
            <a:spLocks noGrp="1"/>
          </p:cNvSpPr>
          <p:nvPr>
            <p:ph type="title"/>
          </p:nvPr>
        </p:nvSpPr>
        <p:spPr>
          <a:xfrm>
            <a:off x="323851" y="995081"/>
            <a:ext cx="5484282" cy="1108357"/>
          </a:xfrm>
        </p:spPr>
        <p:txBody>
          <a:bodyPr/>
          <a:lstStyle>
            <a:lvl1pPr>
              <a:defRPr>
                <a:solidFill>
                  <a:srgbClr val="25167A"/>
                </a:solidFill>
              </a:defRPr>
            </a:lvl1pPr>
          </a:lstStyle>
          <a:p>
            <a:r>
              <a:rPr lang="nl-NL" dirty="0"/>
              <a:t>Klik om stijl te bewerken</a:t>
            </a:r>
          </a:p>
        </p:txBody>
      </p:sp>
      <p:sp>
        <p:nvSpPr>
          <p:cNvPr id="12" name="Tijdelijke aanduiding voor afbeelding 13">
            <a:extLst>
              <a:ext uri="{FF2B5EF4-FFF2-40B4-BE49-F238E27FC236}">
                <a16:creationId xmlns:a16="http://schemas.microsoft.com/office/drawing/2014/main" id="{6AA7243F-9419-6942-9F79-A31147055FAD}"/>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31803908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dia-03">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96169777-1A93-AC41-BCCC-3B3AD71B906A}"/>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16" name="Tijdelijke aanduiding voor afbeelding 15">
            <a:extLst>
              <a:ext uri="{FF2B5EF4-FFF2-40B4-BE49-F238E27FC236}">
                <a16:creationId xmlns:a16="http://schemas.microsoft.com/office/drawing/2014/main" id="{53865B02-C372-3B4F-99F4-DC48043FCE52}"/>
              </a:ext>
            </a:extLst>
          </p:cNvPr>
          <p:cNvSpPr>
            <a:spLocks noGrp="1"/>
          </p:cNvSpPr>
          <p:nvPr>
            <p:ph type="pic" sz="quarter" idx="15"/>
          </p:nvPr>
        </p:nvSpPr>
        <p:spPr>
          <a:xfrm>
            <a:off x="4572000" y="640800"/>
            <a:ext cx="4572000" cy="3859200"/>
          </a:xfrm>
        </p:spPr>
        <p:txBody>
          <a:bodyPr/>
          <a:lstStyle/>
          <a:p>
            <a:endParaRPr lang="nl-NL" dirty="0"/>
          </a:p>
        </p:txBody>
      </p:sp>
      <p:sp>
        <p:nvSpPr>
          <p:cNvPr id="8" name="Rechthoek 7">
            <a:extLst>
              <a:ext uri="{FF2B5EF4-FFF2-40B4-BE49-F238E27FC236}">
                <a16:creationId xmlns:a16="http://schemas.microsoft.com/office/drawing/2014/main" id="{7556CDDB-3142-4B4F-8725-BFCD85DD8BE2}"/>
              </a:ext>
              <a:ext uri="{C183D7F6-B498-43B3-948B-1728B52AA6E4}">
                <adec:decorative xmlns:adec="http://schemas.microsoft.com/office/drawing/2017/decorative" val="1"/>
              </a:ext>
            </a:extLst>
          </p:cNvPr>
          <p:cNvSpPr>
            <a:spLocks noChangeAspect="1"/>
          </p:cNvSpPr>
          <p:nvPr userDrawn="1"/>
        </p:nvSpPr>
        <p:spPr>
          <a:xfrm>
            <a:off x="0" y="639255"/>
            <a:ext cx="4572000" cy="3859200"/>
          </a:xfrm>
          <a:prstGeom prst="rect">
            <a:avLst/>
          </a:prstGeom>
          <a:solidFill>
            <a:srgbClr val="25167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srgbClr val="25167A"/>
              </a:solidFill>
            </a:endParaRPr>
          </a:p>
        </p:txBody>
      </p:sp>
      <p:sp>
        <p:nvSpPr>
          <p:cNvPr id="11" name="Tijdelijke aanduiding voor tekst 6">
            <a:extLst>
              <a:ext uri="{FF2B5EF4-FFF2-40B4-BE49-F238E27FC236}">
                <a16:creationId xmlns:a16="http://schemas.microsoft.com/office/drawing/2014/main" id="{A5FC0E7E-E23C-BC40-B810-FBCAC19629D4}"/>
              </a:ext>
            </a:extLst>
          </p:cNvPr>
          <p:cNvSpPr>
            <a:spLocks noGrp="1"/>
          </p:cNvSpPr>
          <p:nvPr>
            <p:ph type="body" sz="quarter" idx="13" hasCustomPrompt="1"/>
          </p:nvPr>
        </p:nvSpPr>
        <p:spPr>
          <a:xfrm>
            <a:off x="323850" y="3903870"/>
            <a:ext cx="3997629" cy="305682"/>
          </a:xfrm>
        </p:spPr>
        <p:txBody>
          <a:bodyPr>
            <a:normAutofit/>
          </a:bodyPr>
          <a:lstStyle>
            <a:lvl1pPr marL="0" indent="0">
              <a:buClr>
                <a:schemeClr val="bg1"/>
              </a:buClr>
              <a:buFont typeface="Arial" panose="020B0604020202020204" pitchFamily="34" charset="0"/>
              <a:buNone/>
              <a:defRPr sz="900">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Naam: N. Achternaam</a:t>
            </a:r>
          </a:p>
          <a:p>
            <a:pPr lvl="0"/>
            <a:r>
              <a:rPr lang="nl-NL" dirty="0"/>
              <a:t>Datum: 00-00-0000</a:t>
            </a:r>
          </a:p>
        </p:txBody>
      </p:sp>
      <p:sp>
        <p:nvSpPr>
          <p:cNvPr id="7" name="Tijdelijke aanduiding voor tekst 6">
            <a:extLst>
              <a:ext uri="{FF2B5EF4-FFF2-40B4-BE49-F238E27FC236}">
                <a16:creationId xmlns:a16="http://schemas.microsoft.com/office/drawing/2014/main" id="{07B6FF56-E482-FB4C-8DE4-16A40C8C20F7}"/>
              </a:ext>
            </a:extLst>
          </p:cNvPr>
          <p:cNvSpPr>
            <a:spLocks noGrp="1"/>
          </p:cNvSpPr>
          <p:nvPr>
            <p:ph type="body" sz="quarter" idx="12"/>
          </p:nvPr>
        </p:nvSpPr>
        <p:spPr>
          <a:xfrm>
            <a:off x="323850" y="2103439"/>
            <a:ext cx="3997629" cy="468311"/>
          </a:xfrm>
        </p:spPr>
        <p:txBody>
          <a:bodyPr/>
          <a:lstStyle>
            <a:lvl1pPr marL="0" indent="0">
              <a:buClr>
                <a:schemeClr val="bg1"/>
              </a:buClr>
              <a:buFont typeface="Arial" panose="020B0604020202020204" pitchFamily="34" charset="0"/>
              <a:buNone/>
              <a:defRPr>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Klikken om de tekststijl van het model te bewerken</a:t>
            </a:r>
          </a:p>
        </p:txBody>
      </p:sp>
      <p:sp>
        <p:nvSpPr>
          <p:cNvPr id="4" name="Titel 3">
            <a:extLst>
              <a:ext uri="{FF2B5EF4-FFF2-40B4-BE49-F238E27FC236}">
                <a16:creationId xmlns:a16="http://schemas.microsoft.com/office/drawing/2014/main" id="{261A5538-FBAA-ED4F-B838-E1FFDA57453F}"/>
              </a:ext>
            </a:extLst>
          </p:cNvPr>
          <p:cNvSpPr>
            <a:spLocks noGrp="1"/>
          </p:cNvSpPr>
          <p:nvPr>
            <p:ph type="title"/>
          </p:nvPr>
        </p:nvSpPr>
        <p:spPr>
          <a:xfrm>
            <a:off x="323852" y="995081"/>
            <a:ext cx="3997628" cy="1108357"/>
          </a:xfrm>
        </p:spPr>
        <p:txBody>
          <a:bodyPr/>
          <a:lstStyle>
            <a:lvl1pPr>
              <a:defRPr>
                <a:solidFill>
                  <a:schemeClr val="bg1"/>
                </a:solidFill>
              </a:defRPr>
            </a:lvl1pPr>
          </a:lstStyle>
          <a:p>
            <a:r>
              <a:rPr lang="nl-NL" dirty="0"/>
              <a:t>Klik om stijl te bewerken</a:t>
            </a:r>
          </a:p>
        </p:txBody>
      </p:sp>
      <p:sp>
        <p:nvSpPr>
          <p:cNvPr id="15" name="Tijdelijke aanduiding voor afbeelding 13">
            <a:extLst>
              <a:ext uri="{FF2B5EF4-FFF2-40B4-BE49-F238E27FC236}">
                <a16:creationId xmlns:a16="http://schemas.microsoft.com/office/drawing/2014/main" id="{F30D1054-1FCF-A04B-ACA5-95BCF9CCCC85}"/>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257027183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01">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9747375-E943-3F4A-A364-C2E9609ED9E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10" name="Afbeelding 9">
            <a:extLst>
              <a:ext uri="{FF2B5EF4-FFF2-40B4-BE49-F238E27FC236}">
                <a16:creationId xmlns:a16="http://schemas.microsoft.com/office/drawing/2014/main" id="{6E12549B-A758-2F47-BDFF-31F8D9B10C0E}"/>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2" name="Tijdelijke aanduiding voor voettekst 1">
            <a:extLst>
              <a:ext uri="{FF2B5EF4-FFF2-40B4-BE49-F238E27FC236}">
                <a16:creationId xmlns:a16="http://schemas.microsoft.com/office/drawing/2014/main" id="{89984AE3-7D21-634F-BB5D-ACD345F47C34}"/>
              </a:ext>
            </a:extLst>
          </p:cNvPr>
          <p:cNvSpPr>
            <a:spLocks noGrp="1"/>
          </p:cNvSpPr>
          <p:nvPr>
            <p:ph type="ftr" sz="quarter" idx="13"/>
          </p:nvPr>
        </p:nvSpPr>
        <p:spPr/>
        <p:txBody>
          <a:bodyPr/>
          <a:lstStyle/>
          <a:p>
            <a:pPr>
              <a:defRPr/>
            </a:pPr>
            <a:r>
              <a:rPr lang="nl-NL"/>
              <a:t>Titel presentatie</a:t>
            </a:r>
            <a:endParaRPr lang="nl-NL" dirty="0"/>
          </a:p>
        </p:txBody>
      </p:sp>
      <p:sp>
        <p:nvSpPr>
          <p:cNvPr id="3" name="Tijdelijke aanduiding voor dianummer 2">
            <a:extLst>
              <a:ext uri="{FF2B5EF4-FFF2-40B4-BE49-F238E27FC236}">
                <a16:creationId xmlns:a16="http://schemas.microsoft.com/office/drawing/2014/main" id="{18D17EF6-3624-1E47-8EBA-9CFBC6388BF2}"/>
              </a:ext>
            </a:extLst>
          </p:cNvPr>
          <p:cNvSpPr>
            <a:spLocks noGrp="1"/>
          </p:cNvSpPr>
          <p:nvPr>
            <p:ph type="sldNum" sz="quarter" idx="14"/>
          </p:nvPr>
        </p:nvSpPr>
        <p:spPr/>
        <p:txBody>
          <a:bodyPr/>
          <a:lstStyle/>
          <a:p>
            <a:fld id="{49004725-3891-F142-B776-4F4F06198762}" type="slidenum">
              <a:rPr lang="nl-NL" smtClean="0"/>
              <a:pPr/>
              <a:t>‹#›</a:t>
            </a:fld>
            <a:endParaRPr lang="nl-NL" dirty="0"/>
          </a:p>
        </p:txBody>
      </p:sp>
      <p:sp>
        <p:nvSpPr>
          <p:cNvPr id="15" name="Tijdelijke aanduiding voor tekst 6">
            <a:extLst>
              <a:ext uri="{FF2B5EF4-FFF2-40B4-BE49-F238E27FC236}">
                <a16:creationId xmlns:a16="http://schemas.microsoft.com/office/drawing/2014/main" id="{9F8AF7CA-6D0E-9549-8B9D-FE69F3BD315B}"/>
              </a:ext>
            </a:extLst>
          </p:cNvPr>
          <p:cNvSpPr>
            <a:spLocks noGrp="1"/>
          </p:cNvSpPr>
          <p:nvPr>
            <p:ph type="body" sz="quarter" idx="12"/>
          </p:nvPr>
        </p:nvSpPr>
        <p:spPr>
          <a:xfrm>
            <a:off x="323849" y="2103439"/>
            <a:ext cx="5484283" cy="468312"/>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Klikken om de tekststijl van het model te bewerken</a:t>
            </a:r>
          </a:p>
        </p:txBody>
      </p:sp>
      <p:sp>
        <p:nvSpPr>
          <p:cNvPr id="14" name="Titel 3">
            <a:extLst>
              <a:ext uri="{FF2B5EF4-FFF2-40B4-BE49-F238E27FC236}">
                <a16:creationId xmlns:a16="http://schemas.microsoft.com/office/drawing/2014/main" id="{03602AD6-01FB-1649-AD9D-FA7C710BF663}"/>
              </a:ext>
            </a:extLst>
          </p:cNvPr>
          <p:cNvSpPr>
            <a:spLocks noGrp="1"/>
          </p:cNvSpPr>
          <p:nvPr>
            <p:ph type="title"/>
          </p:nvPr>
        </p:nvSpPr>
        <p:spPr>
          <a:xfrm>
            <a:off x="323849" y="995081"/>
            <a:ext cx="5484283" cy="1108357"/>
          </a:xfrm>
        </p:spPr>
        <p:txBody>
          <a:bodyPr/>
          <a:lstStyle>
            <a:lvl1pPr>
              <a:defRPr>
                <a:solidFill>
                  <a:schemeClr val="bg1"/>
                </a:solidFill>
              </a:defRPr>
            </a:lvl1pPr>
          </a:lstStyle>
          <a:p>
            <a:r>
              <a:rPr lang="nl-NL" dirty="0"/>
              <a:t>Klik om stijl te bewerken</a:t>
            </a:r>
          </a:p>
        </p:txBody>
      </p:sp>
      <p:sp>
        <p:nvSpPr>
          <p:cNvPr id="11" name="Tijdelijke aanduiding voor afbeelding 13">
            <a:extLst>
              <a:ext uri="{FF2B5EF4-FFF2-40B4-BE49-F238E27FC236}">
                <a16:creationId xmlns:a16="http://schemas.microsoft.com/office/drawing/2014/main" id="{181D4972-5E25-8F4D-A13D-4F9DD99B7ADF}"/>
              </a:ext>
            </a:extLst>
          </p:cNvPr>
          <p:cNvSpPr>
            <a:spLocks noGrp="1"/>
          </p:cNvSpPr>
          <p:nvPr>
            <p:ph type="pic" sz="quarter" idx="15"/>
          </p:nvPr>
        </p:nvSpPr>
        <p:spPr>
          <a:xfrm>
            <a:off x="6271200" y="0"/>
            <a:ext cx="2872800" cy="619200"/>
          </a:xfrm>
        </p:spPr>
        <p:txBody>
          <a:bodyPr/>
          <a:lstStyle>
            <a:lvl1pPr marL="0" indent="0">
              <a:buNone/>
              <a:defRPr/>
            </a:lvl1pPr>
          </a:lstStyle>
          <a:p>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02">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9747375-E943-3F4A-A364-C2E9609ED9E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9" name="Afbeelding 8">
            <a:extLst>
              <a:ext uri="{FF2B5EF4-FFF2-40B4-BE49-F238E27FC236}">
                <a16:creationId xmlns:a16="http://schemas.microsoft.com/office/drawing/2014/main" id="{86D39C4F-49EF-AD41-B4B5-4F6492E7BB6F}"/>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2" name="Tijdelijke aanduiding voor voettekst 1">
            <a:extLst>
              <a:ext uri="{FF2B5EF4-FFF2-40B4-BE49-F238E27FC236}">
                <a16:creationId xmlns:a16="http://schemas.microsoft.com/office/drawing/2014/main" id="{89984AE3-7D21-634F-BB5D-ACD345F47C34}"/>
              </a:ext>
            </a:extLst>
          </p:cNvPr>
          <p:cNvSpPr>
            <a:spLocks noGrp="1"/>
          </p:cNvSpPr>
          <p:nvPr>
            <p:ph type="ftr" sz="quarter" idx="13"/>
          </p:nvPr>
        </p:nvSpPr>
        <p:spPr/>
        <p:txBody>
          <a:bodyPr/>
          <a:lstStyle/>
          <a:p>
            <a:pPr>
              <a:defRPr/>
            </a:pPr>
            <a:r>
              <a:rPr lang="nl-NL"/>
              <a:t>Titel presentatie</a:t>
            </a:r>
            <a:endParaRPr lang="nl-NL" dirty="0"/>
          </a:p>
        </p:txBody>
      </p:sp>
      <p:sp>
        <p:nvSpPr>
          <p:cNvPr id="3" name="Tijdelijke aanduiding voor dianummer 2">
            <a:extLst>
              <a:ext uri="{FF2B5EF4-FFF2-40B4-BE49-F238E27FC236}">
                <a16:creationId xmlns:a16="http://schemas.microsoft.com/office/drawing/2014/main" id="{18D17EF6-3624-1E47-8EBA-9CFBC6388BF2}"/>
              </a:ext>
            </a:extLst>
          </p:cNvPr>
          <p:cNvSpPr>
            <a:spLocks noGrp="1"/>
          </p:cNvSpPr>
          <p:nvPr>
            <p:ph type="sldNum" sz="quarter" idx="14"/>
          </p:nvPr>
        </p:nvSpPr>
        <p:spPr/>
        <p:txBody>
          <a:bodyPr/>
          <a:lstStyle/>
          <a:p>
            <a:fld id="{49004725-3891-F142-B776-4F4F06198762}" type="slidenum">
              <a:rPr lang="nl-NL" smtClean="0"/>
              <a:pPr/>
              <a:t>‹#›</a:t>
            </a:fld>
            <a:endParaRPr lang="nl-NL" dirty="0"/>
          </a:p>
        </p:txBody>
      </p:sp>
      <p:sp>
        <p:nvSpPr>
          <p:cNvPr id="15" name="Tijdelijke aanduiding voor tekst 6">
            <a:extLst>
              <a:ext uri="{FF2B5EF4-FFF2-40B4-BE49-F238E27FC236}">
                <a16:creationId xmlns:a16="http://schemas.microsoft.com/office/drawing/2014/main" id="{9F8AF7CA-6D0E-9549-8B9D-FE69F3BD315B}"/>
              </a:ext>
            </a:extLst>
          </p:cNvPr>
          <p:cNvSpPr>
            <a:spLocks noGrp="1"/>
          </p:cNvSpPr>
          <p:nvPr>
            <p:ph type="body" sz="quarter" idx="12"/>
          </p:nvPr>
        </p:nvSpPr>
        <p:spPr>
          <a:xfrm>
            <a:off x="323849" y="2103439"/>
            <a:ext cx="5484283" cy="468312"/>
          </a:xfrm>
        </p:spPr>
        <p:txBody>
          <a:bodyPr/>
          <a:lstStyle>
            <a:lvl1pPr marL="0" indent="0">
              <a:buClr>
                <a:schemeClr val="bg1"/>
              </a:buClr>
              <a:buNone/>
              <a:defRPr>
                <a:solidFill>
                  <a:srgbClr val="25167A"/>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Klikken om de tekststijl van het model te bewerken</a:t>
            </a:r>
          </a:p>
        </p:txBody>
      </p:sp>
      <p:sp>
        <p:nvSpPr>
          <p:cNvPr id="14" name="Titel 3">
            <a:extLst>
              <a:ext uri="{FF2B5EF4-FFF2-40B4-BE49-F238E27FC236}">
                <a16:creationId xmlns:a16="http://schemas.microsoft.com/office/drawing/2014/main" id="{03602AD6-01FB-1649-AD9D-FA7C710BF663}"/>
              </a:ext>
            </a:extLst>
          </p:cNvPr>
          <p:cNvSpPr>
            <a:spLocks noGrp="1"/>
          </p:cNvSpPr>
          <p:nvPr>
            <p:ph type="title"/>
          </p:nvPr>
        </p:nvSpPr>
        <p:spPr>
          <a:xfrm>
            <a:off x="323849" y="995081"/>
            <a:ext cx="5484283" cy="1108357"/>
          </a:xfrm>
        </p:spPr>
        <p:txBody>
          <a:bodyPr/>
          <a:lstStyle>
            <a:lvl1pPr>
              <a:defRPr>
                <a:solidFill>
                  <a:srgbClr val="25167A"/>
                </a:solidFill>
              </a:defRPr>
            </a:lvl1pPr>
          </a:lstStyle>
          <a:p>
            <a:r>
              <a:rPr lang="nl-NL" dirty="0"/>
              <a:t>Klik om stijl te bewerken</a:t>
            </a:r>
          </a:p>
        </p:txBody>
      </p:sp>
      <p:sp>
        <p:nvSpPr>
          <p:cNvPr id="10" name="Tijdelijke aanduiding voor afbeelding 13">
            <a:extLst>
              <a:ext uri="{FF2B5EF4-FFF2-40B4-BE49-F238E27FC236}">
                <a16:creationId xmlns:a16="http://schemas.microsoft.com/office/drawing/2014/main" id="{9F18F6B8-85D2-7C4E-91B4-669A3A92F2D1}"/>
              </a:ext>
            </a:extLst>
          </p:cNvPr>
          <p:cNvSpPr>
            <a:spLocks noGrp="1"/>
          </p:cNvSpPr>
          <p:nvPr>
            <p:ph type="pic" sz="quarter" idx="15"/>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429461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2F49DF6-EF89-9242-96AF-13E2B93C58D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10" name="Afbeelding 9">
            <a:extLst>
              <a:ext uri="{FF2B5EF4-FFF2-40B4-BE49-F238E27FC236}">
                <a16:creationId xmlns:a16="http://schemas.microsoft.com/office/drawing/2014/main" id="{CC4838CF-D7BB-FD4B-AA3B-F164D4A1DAB8}"/>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2" name="Tijdelijke aanduiding voor voettekst 1">
            <a:extLst>
              <a:ext uri="{FF2B5EF4-FFF2-40B4-BE49-F238E27FC236}">
                <a16:creationId xmlns:a16="http://schemas.microsoft.com/office/drawing/2014/main" id="{6492356F-B0BD-C441-ACCC-2B36166F77BB}"/>
              </a:ext>
            </a:extLst>
          </p:cNvPr>
          <p:cNvSpPr>
            <a:spLocks noGrp="1"/>
          </p:cNvSpPr>
          <p:nvPr>
            <p:ph type="ftr" sz="quarter" idx="16"/>
          </p:nvPr>
        </p:nvSpPr>
        <p:spPr/>
        <p:txBody>
          <a:bodyPr/>
          <a:lstStyle/>
          <a:p>
            <a:pPr>
              <a:defRPr/>
            </a:pPr>
            <a:r>
              <a:rPr lang="nl-NL"/>
              <a:t>Titel presentatie</a:t>
            </a:r>
            <a:endParaRPr lang="nl-NL" dirty="0"/>
          </a:p>
        </p:txBody>
      </p:sp>
      <p:sp>
        <p:nvSpPr>
          <p:cNvPr id="4" name="Tijdelijke aanduiding voor dianummer 3">
            <a:extLst>
              <a:ext uri="{FF2B5EF4-FFF2-40B4-BE49-F238E27FC236}">
                <a16:creationId xmlns:a16="http://schemas.microsoft.com/office/drawing/2014/main" id="{036E3A49-4F16-3D48-BCBD-BE73340D12B0}"/>
              </a:ext>
            </a:extLst>
          </p:cNvPr>
          <p:cNvSpPr>
            <a:spLocks noGrp="1"/>
          </p:cNvSpPr>
          <p:nvPr>
            <p:ph type="sldNum" sz="quarter" idx="17"/>
          </p:nvPr>
        </p:nvSpPr>
        <p:spPr/>
        <p:txBody>
          <a:bodyPr/>
          <a:lstStyle/>
          <a:p>
            <a:fld id="{49004725-3891-F142-B776-4F4F06198762}" type="slidenum">
              <a:rPr lang="nl-NL" smtClean="0"/>
              <a:pPr/>
              <a:t>‹#›</a:t>
            </a:fld>
            <a:endParaRPr lang="nl-NL" dirty="0"/>
          </a:p>
        </p:txBody>
      </p:sp>
      <p:sp>
        <p:nvSpPr>
          <p:cNvPr id="5" name="Tijdelijke aanduiding voor tekst 4">
            <a:extLst>
              <a:ext uri="{FF2B5EF4-FFF2-40B4-BE49-F238E27FC236}">
                <a16:creationId xmlns:a16="http://schemas.microsoft.com/office/drawing/2014/main" id="{E5CC833F-AF5D-BE4A-BBF9-4A5C0DC4AC32}"/>
              </a:ext>
            </a:extLst>
          </p:cNvPr>
          <p:cNvSpPr>
            <a:spLocks noGrp="1"/>
          </p:cNvSpPr>
          <p:nvPr>
            <p:ph type="body" sz="quarter" idx="15"/>
          </p:nvPr>
        </p:nvSpPr>
        <p:spPr>
          <a:xfrm>
            <a:off x="323850" y="2103438"/>
            <a:ext cx="7978775"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a:extLst>
              <a:ext uri="{FF2B5EF4-FFF2-40B4-BE49-F238E27FC236}">
                <a16:creationId xmlns:a16="http://schemas.microsoft.com/office/drawing/2014/main" id="{0D4A260E-A58B-9E41-A402-C97E883472EB}"/>
              </a:ext>
            </a:extLst>
          </p:cNvPr>
          <p:cNvSpPr>
            <a:spLocks noGrp="1"/>
          </p:cNvSpPr>
          <p:nvPr>
            <p:ph type="title"/>
          </p:nvPr>
        </p:nvSpPr>
        <p:spPr>
          <a:xfrm>
            <a:off x="323850" y="995081"/>
            <a:ext cx="7984772" cy="1108357"/>
          </a:xfrm>
        </p:spPr>
        <p:txBody>
          <a:bodyPr/>
          <a:lstStyle/>
          <a:p>
            <a:r>
              <a:rPr lang="nl-NL" dirty="0"/>
              <a:t>Klik om stijl te bewerken</a:t>
            </a:r>
          </a:p>
        </p:txBody>
      </p:sp>
      <p:sp>
        <p:nvSpPr>
          <p:cNvPr id="11" name="Tijdelijke aanduiding voor afbeelding 13">
            <a:extLst>
              <a:ext uri="{FF2B5EF4-FFF2-40B4-BE49-F238E27FC236}">
                <a16:creationId xmlns:a16="http://schemas.microsoft.com/office/drawing/2014/main" id="{8B155A77-9972-F745-93CB-75D872DC3C96}"/>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C75A9D6-2C46-B646-BDC2-89688A800F36}"/>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2" name="Tijdelijke aanduiding voor voettekst 1">
            <a:extLst>
              <a:ext uri="{FF2B5EF4-FFF2-40B4-BE49-F238E27FC236}">
                <a16:creationId xmlns:a16="http://schemas.microsoft.com/office/drawing/2014/main" id="{95A2BDAB-AAC0-F642-B6E9-4CB0E962A79D}"/>
              </a:ext>
            </a:extLst>
          </p:cNvPr>
          <p:cNvSpPr>
            <a:spLocks noGrp="1"/>
          </p:cNvSpPr>
          <p:nvPr>
            <p:ph type="ftr" sz="quarter" idx="16"/>
          </p:nvPr>
        </p:nvSpPr>
        <p:spPr/>
        <p:txBody>
          <a:bodyPr/>
          <a:lstStyle/>
          <a:p>
            <a:pPr>
              <a:defRPr/>
            </a:pPr>
            <a:r>
              <a:rPr lang="nl-NL"/>
              <a:t>Titel presentatie</a:t>
            </a:r>
            <a:endParaRPr lang="nl-NL" dirty="0"/>
          </a:p>
        </p:txBody>
      </p:sp>
      <p:sp>
        <p:nvSpPr>
          <p:cNvPr id="3" name="Tijdelijke aanduiding voor dianummer 2">
            <a:extLst>
              <a:ext uri="{FF2B5EF4-FFF2-40B4-BE49-F238E27FC236}">
                <a16:creationId xmlns:a16="http://schemas.microsoft.com/office/drawing/2014/main" id="{C4FA802C-F3CD-5D4D-B3F2-4A13C4F220E5}"/>
              </a:ext>
            </a:extLst>
          </p:cNvPr>
          <p:cNvSpPr>
            <a:spLocks noGrp="1"/>
          </p:cNvSpPr>
          <p:nvPr>
            <p:ph type="sldNum" sz="quarter" idx="17"/>
          </p:nvPr>
        </p:nvSpPr>
        <p:spPr/>
        <p:txBody>
          <a:bodyPr/>
          <a:lstStyle/>
          <a:p>
            <a:fld id="{49004725-3891-F142-B776-4F4F06198762}" type="slidenum">
              <a:rPr lang="nl-NL" smtClean="0"/>
              <a:pPr/>
              <a:t>‹#›</a:t>
            </a:fld>
            <a:endParaRPr lang="nl-NL" dirty="0"/>
          </a:p>
        </p:txBody>
      </p:sp>
      <p:sp>
        <p:nvSpPr>
          <p:cNvPr id="4" name="Tijdelijke aanduiding voor inhoud 3">
            <a:extLst>
              <a:ext uri="{FF2B5EF4-FFF2-40B4-BE49-F238E27FC236}">
                <a16:creationId xmlns:a16="http://schemas.microsoft.com/office/drawing/2014/main" id="{743BBFB1-6BF4-354F-BF3B-825E6A2DF943}"/>
              </a:ext>
            </a:extLst>
          </p:cNvPr>
          <p:cNvSpPr>
            <a:spLocks noGrp="1"/>
          </p:cNvSpPr>
          <p:nvPr>
            <p:ph sz="quarter" idx="15"/>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a:extLst>
              <a:ext uri="{FF2B5EF4-FFF2-40B4-BE49-F238E27FC236}">
                <a16:creationId xmlns:a16="http://schemas.microsoft.com/office/drawing/2014/main" id="{0D4A260E-A58B-9E41-A402-C97E883472EB}"/>
              </a:ext>
            </a:extLst>
          </p:cNvPr>
          <p:cNvSpPr>
            <a:spLocks noGrp="1"/>
          </p:cNvSpPr>
          <p:nvPr>
            <p:ph type="title"/>
          </p:nvPr>
        </p:nvSpPr>
        <p:spPr>
          <a:xfrm>
            <a:off x="323850" y="995081"/>
            <a:ext cx="8496300" cy="1108357"/>
          </a:xfrm>
        </p:spPr>
        <p:txBody>
          <a:bodyPr/>
          <a:lstStyle/>
          <a:p>
            <a:r>
              <a:rPr lang="nl-NL" dirty="0"/>
              <a:t>Klik om stijl te bewerken</a:t>
            </a:r>
          </a:p>
        </p:txBody>
      </p:sp>
      <p:sp>
        <p:nvSpPr>
          <p:cNvPr id="8" name="Tijdelijke aanduiding voor afbeelding 13">
            <a:extLst>
              <a:ext uri="{FF2B5EF4-FFF2-40B4-BE49-F238E27FC236}">
                <a16:creationId xmlns:a16="http://schemas.microsoft.com/office/drawing/2014/main" id="{307DA5A1-79E6-BD4C-BEAD-F98EBB0D175C}"/>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212456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wee kolommen tekst">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FFB0894-0333-5B42-BDFC-17A0DF0561F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10" name="Afbeelding 9">
            <a:extLst>
              <a:ext uri="{FF2B5EF4-FFF2-40B4-BE49-F238E27FC236}">
                <a16:creationId xmlns:a16="http://schemas.microsoft.com/office/drawing/2014/main" id="{0406B399-95BD-4446-9220-3C9F8E514936}"/>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4" name="Tijdelijke aanduiding voor voettekst 3">
            <a:extLst>
              <a:ext uri="{FF2B5EF4-FFF2-40B4-BE49-F238E27FC236}">
                <a16:creationId xmlns:a16="http://schemas.microsoft.com/office/drawing/2014/main" id="{C1C48642-667B-FA4F-88D6-7753205E7ED0}"/>
              </a:ext>
            </a:extLst>
          </p:cNvPr>
          <p:cNvSpPr>
            <a:spLocks noGrp="1"/>
          </p:cNvSpPr>
          <p:nvPr>
            <p:ph type="ftr" sz="quarter" idx="19"/>
          </p:nvPr>
        </p:nvSpPr>
        <p:spPr/>
        <p:txBody>
          <a:bodyPr/>
          <a:lstStyle/>
          <a:p>
            <a:pPr>
              <a:defRPr/>
            </a:pPr>
            <a:r>
              <a:rPr lang="nl-NL"/>
              <a:t>Titel presentatie</a:t>
            </a:r>
            <a:endParaRPr lang="nl-NL" dirty="0"/>
          </a:p>
        </p:txBody>
      </p:sp>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a:t>
            </a:fld>
            <a:endParaRPr lang="nl-NL"/>
          </a:p>
        </p:txBody>
      </p:sp>
      <p:sp>
        <p:nvSpPr>
          <p:cNvPr id="13" name="Tijdelijke aanduiding voor tekst 10">
            <a:extLst>
              <a:ext uri="{FF2B5EF4-FFF2-40B4-BE49-F238E27FC236}">
                <a16:creationId xmlns:a16="http://schemas.microsoft.com/office/drawing/2014/main" id="{5BF6970D-BDB0-4143-B921-6712EDEF961F}"/>
              </a:ext>
            </a:extLst>
          </p:cNvPr>
          <p:cNvSpPr>
            <a:spLocks noGrp="1"/>
          </p:cNvSpPr>
          <p:nvPr>
            <p:ph type="body" sz="quarter" idx="21"/>
          </p:nvPr>
        </p:nvSpPr>
        <p:spPr>
          <a:xfrm>
            <a:off x="4755995" y="2103438"/>
            <a:ext cx="3552627" cy="2413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tekst 10">
            <a:extLst>
              <a:ext uri="{FF2B5EF4-FFF2-40B4-BE49-F238E27FC236}">
                <a16:creationId xmlns:a16="http://schemas.microsoft.com/office/drawing/2014/main" id="{46D8E25C-F890-3949-807A-7D2F4B353F17}"/>
              </a:ext>
            </a:extLst>
          </p:cNvPr>
          <p:cNvSpPr>
            <a:spLocks noGrp="1"/>
          </p:cNvSpPr>
          <p:nvPr>
            <p:ph type="body" sz="quarter" idx="20"/>
          </p:nvPr>
        </p:nvSpPr>
        <p:spPr>
          <a:xfrm>
            <a:off x="323850" y="2103438"/>
            <a:ext cx="4069730" cy="2413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a:extLst>
              <a:ext uri="{FF2B5EF4-FFF2-40B4-BE49-F238E27FC236}">
                <a16:creationId xmlns:a16="http://schemas.microsoft.com/office/drawing/2014/main" id="{91D74C8B-8297-FA47-B027-9DC7D674BBA8}"/>
              </a:ext>
            </a:extLst>
          </p:cNvPr>
          <p:cNvSpPr>
            <a:spLocks noGrp="1"/>
          </p:cNvSpPr>
          <p:nvPr>
            <p:ph type="title"/>
          </p:nvPr>
        </p:nvSpPr>
        <p:spPr>
          <a:xfrm>
            <a:off x="323850" y="995081"/>
            <a:ext cx="7984772" cy="1108357"/>
          </a:xfrm>
        </p:spPr>
        <p:txBody>
          <a:bodyPr/>
          <a:lstStyle/>
          <a:p>
            <a:r>
              <a:rPr lang="nl-NL" dirty="0"/>
              <a:t>Klik om stijl te bewerken</a:t>
            </a:r>
          </a:p>
        </p:txBody>
      </p:sp>
      <p:sp>
        <p:nvSpPr>
          <p:cNvPr id="12" name="Tijdelijke aanduiding voor afbeelding 13">
            <a:extLst>
              <a:ext uri="{FF2B5EF4-FFF2-40B4-BE49-F238E27FC236}">
                <a16:creationId xmlns:a16="http://schemas.microsoft.com/office/drawing/2014/main" id="{DBE52C8C-0DAF-9C42-BEBA-C271DCC17688}"/>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twee objecten">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8B712C-1B44-144C-BD2A-D06C2A29101D}"/>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4" name="Tijdelijke aanduiding voor voettekst 3">
            <a:extLst>
              <a:ext uri="{FF2B5EF4-FFF2-40B4-BE49-F238E27FC236}">
                <a16:creationId xmlns:a16="http://schemas.microsoft.com/office/drawing/2014/main" id="{C1C48642-667B-FA4F-88D6-7753205E7ED0}"/>
              </a:ext>
            </a:extLst>
          </p:cNvPr>
          <p:cNvSpPr>
            <a:spLocks noGrp="1"/>
          </p:cNvSpPr>
          <p:nvPr>
            <p:ph type="ftr" sz="quarter" idx="19"/>
          </p:nvPr>
        </p:nvSpPr>
        <p:spPr/>
        <p:txBody>
          <a:bodyPr/>
          <a:lstStyle/>
          <a:p>
            <a:pPr>
              <a:defRPr/>
            </a:pPr>
            <a:r>
              <a:rPr lang="nl-NL"/>
              <a:t>Titel presentatie</a:t>
            </a:r>
            <a:endParaRPr lang="nl-NL" dirty="0"/>
          </a:p>
        </p:txBody>
      </p:sp>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a:t>
            </a:fld>
            <a:endParaRPr lang="nl-NL"/>
          </a:p>
        </p:txBody>
      </p:sp>
      <p:sp>
        <p:nvSpPr>
          <p:cNvPr id="18" name="Tijdelijke aanduiding voor inhoud 7">
            <a:extLst>
              <a:ext uri="{FF2B5EF4-FFF2-40B4-BE49-F238E27FC236}">
                <a16:creationId xmlns:a16="http://schemas.microsoft.com/office/drawing/2014/main" id="{62B91163-97E5-7C4E-8B1C-CB52D1A5383B}"/>
              </a:ext>
            </a:extLst>
          </p:cNvPr>
          <p:cNvSpPr>
            <a:spLocks noGrp="1"/>
          </p:cNvSpPr>
          <p:nvPr>
            <p:ph sz="quarter" idx="21"/>
          </p:nvPr>
        </p:nvSpPr>
        <p:spPr>
          <a:xfrm>
            <a:off x="4751387" y="2103438"/>
            <a:ext cx="3557235" cy="2413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inhoud 7">
            <a:extLst>
              <a:ext uri="{FF2B5EF4-FFF2-40B4-BE49-F238E27FC236}">
                <a16:creationId xmlns:a16="http://schemas.microsoft.com/office/drawing/2014/main" id="{AF53FE7A-E478-E746-9FA5-8780793E6A4D}"/>
              </a:ext>
            </a:extLst>
          </p:cNvPr>
          <p:cNvSpPr>
            <a:spLocks noGrp="1"/>
          </p:cNvSpPr>
          <p:nvPr>
            <p:ph sz="quarter" idx="20"/>
          </p:nvPr>
        </p:nvSpPr>
        <p:spPr>
          <a:xfrm>
            <a:off x="323850" y="2103438"/>
            <a:ext cx="4068763" cy="2413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a:extLst>
              <a:ext uri="{FF2B5EF4-FFF2-40B4-BE49-F238E27FC236}">
                <a16:creationId xmlns:a16="http://schemas.microsoft.com/office/drawing/2014/main" id="{91D74C8B-8297-FA47-B027-9DC7D674BBA8}"/>
              </a:ext>
            </a:extLst>
          </p:cNvPr>
          <p:cNvSpPr>
            <a:spLocks noGrp="1"/>
          </p:cNvSpPr>
          <p:nvPr>
            <p:ph type="title"/>
          </p:nvPr>
        </p:nvSpPr>
        <p:spPr>
          <a:xfrm>
            <a:off x="323850" y="995081"/>
            <a:ext cx="7984772" cy="1108357"/>
          </a:xfrm>
        </p:spPr>
        <p:txBody>
          <a:bodyPr/>
          <a:lstStyle/>
          <a:p>
            <a:r>
              <a:rPr lang="nl-NL" dirty="0"/>
              <a:t>Klik om stijl te bewerken</a:t>
            </a:r>
          </a:p>
        </p:txBody>
      </p:sp>
      <p:sp>
        <p:nvSpPr>
          <p:cNvPr id="9" name="Tijdelijke aanduiding voor afbeelding 13">
            <a:extLst>
              <a:ext uri="{FF2B5EF4-FFF2-40B4-BE49-F238E27FC236}">
                <a16:creationId xmlns:a16="http://schemas.microsoft.com/office/drawing/2014/main" id="{18460B60-193D-4F4D-98D9-997B0D522159}"/>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53794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657922" y="4676319"/>
            <a:ext cx="3914078" cy="273844"/>
          </a:xfrm>
          <a:prstGeom prst="rect">
            <a:avLst/>
          </a:prstGeom>
        </p:spPr>
        <p:txBody>
          <a:bodyPr vert="horz" lIns="0" tIns="0" rIns="0" bIns="0" rtlCol="0" anchor="ctr"/>
          <a:lstStyle>
            <a:lvl1pPr algn="l" fontAlgn="auto">
              <a:spcBef>
                <a:spcPts val="0"/>
              </a:spcBef>
              <a:spcAft>
                <a:spcPts val="0"/>
              </a:spcAft>
              <a:defRPr sz="750" dirty="0">
                <a:solidFill>
                  <a:schemeClr val="tx1"/>
                </a:solidFill>
                <a:latin typeface="Arial"/>
                <a:ea typeface="+mn-ea"/>
                <a:cs typeface="Arial"/>
              </a:defRPr>
            </a:lvl1pPr>
          </a:lstStyle>
          <a:p>
            <a:pPr>
              <a:defRPr/>
            </a:pPr>
            <a:r>
              <a:rPr lang="nl-NL" dirty="0"/>
              <a:t>Titel presentatie</a:t>
            </a:r>
          </a:p>
        </p:txBody>
      </p:sp>
      <p:sp>
        <p:nvSpPr>
          <p:cNvPr id="6" name="Tijdelijke aanduiding voor dianummer 5"/>
          <p:cNvSpPr>
            <a:spLocks noGrp="1"/>
          </p:cNvSpPr>
          <p:nvPr>
            <p:ph type="sldNum" sz="quarter" idx="4"/>
          </p:nvPr>
        </p:nvSpPr>
        <p:spPr>
          <a:xfrm>
            <a:off x="331275" y="4676319"/>
            <a:ext cx="360101" cy="273844"/>
          </a:xfrm>
          <a:prstGeom prst="rect">
            <a:avLst/>
          </a:prstGeom>
        </p:spPr>
        <p:txBody>
          <a:bodyPr vert="horz" wrap="square" lIns="91440" tIns="45720" rIns="91440" bIns="45720" numCol="1" anchor="ctr" anchorCtr="0" compatLnSpc="1">
            <a:prstTxWarp prst="textNoShape">
              <a:avLst/>
            </a:prstTxWarp>
          </a:bodyPr>
          <a:lstStyle>
            <a:lvl1pPr algn="l">
              <a:defRPr sz="750">
                <a:solidFill>
                  <a:schemeClr val="tx1"/>
                </a:solidFill>
                <a:ea typeface="Arial" charset="0"/>
                <a:cs typeface="Arial" charset="0"/>
              </a:defRPr>
            </a:lvl1pPr>
          </a:lstStyle>
          <a:p>
            <a:fld id="{49004725-3891-F142-B776-4F4F06198762}" type="slidenum">
              <a:rPr lang="nl-NL" smtClean="0"/>
              <a:pPr/>
              <a:t>‹#›</a:t>
            </a:fld>
            <a:endParaRPr lang="nl-NL" dirty="0"/>
          </a:p>
        </p:txBody>
      </p:sp>
      <p:sp>
        <p:nvSpPr>
          <p:cNvPr id="11" name="Tijdelijke aanduiding voor titel 10">
            <a:extLst>
              <a:ext uri="{FF2B5EF4-FFF2-40B4-BE49-F238E27FC236}">
                <a16:creationId xmlns:a16="http://schemas.microsoft.com/office/drawing/2014/main" id="{D300BD3F-6B8F-0E4D-9838-108DA9EB64CB}"/>
              </a:ext>
            </a:extLst>
          </p:cNvPr>
          <p:cNvSpPr>
            <a:spLocks noGrp="1"/>
          </p:cNvSpPr>
          <p:nvPr>
            <p:ph type="title"/>
          </p:nvPr>
        </p:nvSpPr>
        <p:spPr>
          <a:xfrm>
            <a:off x="323850" y="995081"/>
            <a:ext cx="8496300" cy="1108357"/>
          </a:xfrm>
          <a:prstGeom prst="rect">
            <a:avLst/>
          </a:prstGeom>
        </p:spPr>
        <p:txBody>
          <a:bodyPr vert="horz" lIns="0" tIns="0" rIns="0" bIns="0" rtlCol="0" anchor="t" anchorCtr="0">
            <a:normAutofit/>
          </a:bodyPr>
          <a:lstStyle/>
          <a:p>
            <a:r>
              <a:rPr lang="nl-NL" dirty="0"/>
              <a:t>Klik om stijl te bewerken</a:t>
            </a:r>
          </a:p>
        </p:txBody>
      </p:sp>
      <p:sp>
        <p:nvSpPr>
          <p:cNvPr id="13" name="Tijdelijke aanduiding voor tekst 12">
            <a:extLst>
              <a:ext uri="{FF2B5EF4-FFF2-40B4-BE49-F238E27FC236}">
                <a16:creationId xmlns:a16="http://schemas.microsoft.com/office/drawing/2014/main" id="{0DBB5C1A-0EAA-1D4B-8889-5910D889178E}"/>
              </a:ext>
            </a:extLst>
          </p:cNvPr>
          <p:cNvSpPr>
            <a:spLocks noGrp="1"/>
          </p:cNvSpPr>
          <p:nvPr>
            <p:ph type="body" idx="1"/>
          </p:nvPr>
        </p:nvSpPr>
        <p:spPr>
          <a:xfrm>
            <a:off x="323850" y="2103438"/>
            <a:ext cx="8496300" cy="2413001"/>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 bg1="lt1" tx1="dk1" bg2="lt2" tx2="dk2" accent1="accent1" accent2="accent2" accent3="accent3" accent4="accent4" accent5="accent5" accent6="accent6" hlink="hlink" folHlink="folHlink"/>
  <p:sldLayoutIdLst>
    <p:sldLayoutId id="2147483662" r:id="rId1"/>
    <p:sldLayoutId id="2147483675" r:id="rId2"/>
    <p:sldLayoutId id="2147483674" r:id="rId3"/>
    <p:sldLayoutId id="2147483663" r:id="rId4"/>
    <p:sldLayoutId id="2147483676" r:id="rId5"/>
    <p:sldLayoutId id="2147483659" r:id="rId6"/>
    <p:sldLayoutId id="2147483670" r:id="rId7"/>
    <p:sldLayoutId id="2147483660" r:id="rId8"/>
    <p:sldLayoutId id="2147483671" r:id="rId9"/>
    <p:sldLayoutId id="2147483667" r:id="rId10"/>
    <p:sldLayoutId id="2147483668" r:id="rId11"/>
    <p:sldLayoutId id="2147483661" r:id="rId12"/>
    <p:sldLayoutId id="2147483673" r:id="rId13"/>
    <p:sldLayoutId id="2147483677" r:id="rId14"/>
  </p:sldLayoutIdLst>
  <p:hf hdr="0" dt="0"/>
  <p:txStyles>
    <p:titleStyle>
      <a:lvl1pPr algn="l" defTabSz="342900" rtl="0" eaLnBrk="1" fontAlgn="base" hangingPunct="1">
        <a:spcBef>
          <a:spcPct val="0"/>
        </a:spcBef>
        <a:spcAft>
          <a:spcPct val="0"/>
        </a:spcAft>
        <a:defRPr sz="3400" b="1" i="0" kern="1200" cap="none">
          <a:solidFill>
            <a:srgbClr val="25167A"/>
          </a:solidFill>
          <a:latin typeface="Arial" panose="020B0604020202020204" pitchFamily="34" charset="0"/>
          <a:ea typeface="ＭＳ Ｐゴシック" charset="-128"/>
          <a:cs typeface="Arial" panose="020B0604020202020204" pitchFamily="34" charset="0"/>
        </a:defRPr>
      </a:lvl1pPr>
      <a:lvl2pPr algn="l" defTabSz="342900" rtl="0" eaLnBrk="1" fontAlgn="base" hangingPunct="1">
        <a:spcBef>
          <a:spcPct val="0"/>
        </a:spcBef>
        <a:spcAft>
          <a:spcPct val="0"/>
        </a:spcAft>
        <a:defRPr sz="2400">
          <a:solidFill>
            <a:srgbClr val="25167A"/>
          </a:solidFill>
          <a:latin typeface="Arial" charset="0"/>
          <a:ea typeface="ＭＳ Ｐゴシック" charset="-128"/>
        </a:defRPr>
      </a:lvl2pPr>
      <a:lvl3pPr algn="l" defTabSz="342900" rtl="0" eaLnBrk="1" fontAlgn="base" hangingPunct="1">
        <a:spcBef>
          <a:spcPct val="0"/>
        </a:spcBef>
        <a:spcAft>
          <a:spcPct val="0"/>
        </a:spcAft>
        <a:defRPr sz="2400">
          <a:solidFill>
            <a:srgbClr val="25167A"/>
          </a:solidFill>
          <a:latin typeface="Arial" charset="0"/>
          <a:ea typeface="ＭＳ Ｐゴシック" charset="-128"/>
        </a:defRPr>
      </a:lvl3pPr>
      <a:lvl4pPr algn="l" defTabSz="342900" rtl="0" eaLnBrk="1" fontAlgn="base" hangingPunct="1">
        <a:spcBef>
          <a:spcPct val="0"/>
        </a:spcBef>
        <a:spcAft>
          <a:spcPct val="0"/>
        </a:spcAft>
        <a:defRPr sz="2400">
          <a:solidFill>
            <a:srgbClr val="25167A"/>
          </a:solidFill>
          <a:latin typeface="Arial" charset="0"/>
          <a:ea typeface="ＭＳ Ｐゴシック" charset="-128"/>
        </a:defRPr>
      </a:lvl4pPr>
      <a:lvl5pPr algn="l" defTabSz="342900" rtl="0" eaLnBrk="1" fontAlgn="base" hangingPunct="1">
        <a:spcBef>
          <a:spcPct val="0"/>
        </a:spcBef>
        <a:spcAft>
          <a:spcPct val="0"/>
        </a:spcAft>
        <a:defRPr sz="2400">
          <a:solidFill>
            <a:srgbClr val="25167A"/>
          </a:solidFill>
          <a:latin typeface="Arial" charset="0"/>
          <a:ea typeface="ＭＳ Ｐゴシック" charset="-128"/>
        </a:defRPr>
      </a:lvl5pPr>
      <a:lvl6pPr marL="342900" algn="l" defTabSz="342900" rtl="0" eaLnBrk="1" fontAlgn="base" hangingPunct="1">
        <a:spcBef>
          <a:spcPct val="0"/>
        </a:spcBef>
        <a:spcAft>
          <a:spcPct val="0"/>
        </a:spcAft>
        <a:defRPr sz="2400">
          <a:solidFill>
            <a:srgbClr val="25167A"/>
          </a:solidFill>
          <a:latin typeface="Arial" charset="0"/>
          <a:ea typeface="ＭＳ Ｐゴシック" charset="-128"/>
        </a:defRPr>
      </a:lvl6pPr>
      <a:lvl7pPr marL="685800" algn="l" defTabSz="342900" rtl="0" eaLnBrk="1" fontAlgn="base" hangingPunct="1">
        <a:spcBef>
          <a:spcPct val="0"/>
        </a:spcBef>
        <a:spcAft>
          <a:spcPct val="0"/>
        </a:spcAft>
        <a:defRPr sz="2400">
          <a:solidFill>
            <a:srgbClr val="25167A"/>
          </a:solidFill>
          <a:latin typeface="Arial" charset="0"/>
          <a:ea typeface="ＭＳ Ｐゴシック" charset="-128"/>
        </a:defRPr>
      </a:lvl7pPr>
      <a:lvl8pPr marL="1028700" algn="l" defTabSz="342900" rtl="0" eaLnBrk="1" fontAlgn="base" hangingPunct="1">
        <a:spcBef>
          <a:spcPct val="0"/>
        </a:spcBef>
        <a:spcAft>
          <a:spcPct val="0"/>
        </a:spcAft>
        <a:defRPr sz="2400">
          <a:solidFill>
            <a:srgbClr val="25167A"/>
          </a:solidFill>
          <a:latin typeface="Arial" charset="0"/>
          <a:ea typeface="ＭＳ Ｐゴシック" charset="-128"/>
        </a:defRPr>
      </a:lvl8pPr>
      <a:lvl9pPr marL="1371600" algn="l" defTabSz="342900" rtl="0" eaLnBrk="1" fontAlgn="base" hangingPunct="1">
        <a:spcBef>
          <a:spcPct val="0"/>
        </a:spcBef>
        <a:spcAft>
          <a:spcPct val="0"/>
        </a:spcAft>
        <a:defRPr sz="2400">
          <a:solidFill>
            <a:srgbClr val="25167A"/>
          </a:solidFill>
          <a:latin typeface="Arial" charset="0"/>
          <a:ea typeface="ＭＳ Ｐゴシック" charset="-128"/>
        </a:defRPr>
      </a:lvl9pPr>
    </p:titleStyle>
    <p:bodyStyle>
      <a:lvl1pPr marL="216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baseline="0">
          <a:solidFill>
            <a:srgbClr val="25167A"/>
          </a:solidFill>
          <a:latin typeface="Arial"/>
          <a:ea typeface="ＭＳ Ｐゴシック" charset="-128"/>
          <a:cs typeface="Arial"/>
        </a:defRPr>
      </a:lvl1pPr>
      <a:lvl2pPr marL="432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2pPr>
      <a:lvl3pPr marL="648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3pPr>
      <a:lvl4pPr marL="864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4pPr>
      <a:lvl5pPr marL="1080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04" userDrawn="1">
          <p15:clr>
            <a:srgbClr val="F26B43"/>
          </p15:clr>
        </p15:guide>
        <p15:guide id="4" pos="5556" userDrawn="1">
          <p15:clr>
            <a:srgbClr val="F26B43"/>
          </p15:clr>
        </p15:guide>
        <p15:guide id="5" orient="horz" pos="395" userDrawn="1">
          <p15:clr>
            <a:srgbClr val="F26B43"/>
          </p15:clr>
        </p15:guide>
        <p15:guide id="6" orient="horz" pos="2845" userDrawn="1">
          <p15:clr>
            <a:srgbClr val="F26B43"/>
          </p15:clr>
        </p15:guide>
        <p15:guide id="7" orient="horz" pos="690" userDrawn="1">
          <p15:clr>
            <a:srgbClr val="F26B43"/>
          </p15:clr>
        </p15:guide>
        <p15:guide id="8" orient="horz" pos="13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EE9232C7-7954-7240-915A-02CC307CC6EB}"/>
              </a:ext>
            </a:extLst>
          </p:cNvPr>
          <p:cNvSpPr>
            <a:spLocks noGrp="1"/>
          </p:cNvSpPr>
          <p:nvPr>
            <p:ph type="body" sz="quarter" idx="13"/>
          </p:nvPr>
        </p:nvSpPr>
        <p:spPr/>
        <p:txBody>
          <a:bodyPr/>
          <a:lstStyle/>
          <a:p>
            <a:r>
              <a:rPr lang="nl-NL" dirty="0"/>
              <a:t>Naam: Esmee Verheem</a:t>
            </a:r>
          </a:p>
          <a:p>
            <a:r>
              <a:rPr lang="nl-NL" dirty="0"/>
              <a:t>Datum: 18-4-2023</a:t>
            </a:r>
          </a:p>
          <a:p>
            <a:endParaRPr lang="nl-NL" dirty="0"/>
          </a:p>
        </p:txBody>
      </p:sp>
      <p:sp>
        <p:nvSpPr>
          <p:cNvPr id="3" name="Tijdelijke aanduiding voor tekst 2">
            <a:extLst>
              <a:ext uri="{FF2B5EF4-FFF2-40B4-BE49-F238E27FC236}">
                <a16:creationId xmlns:a16="http://schemas.microsoft.com/office/drawing/2014/main" id="{85409173-90F8-084F-9DD0-DCFEF01B6E78}"/>
              </a:ext>
            </a:extLst>
          </p:cNvPr>
          <p:cNvSpPr>
            <a:spLocks noGrp="1"/>
          </p:cNvSpPr>
          <p:nvPr>
            <p:ph type="body" sz="quarter" idx="12"/>
          </p:nvPr>
        </p:nvSpPr>
        <p:spPr/>
        <p:txBody>
          <a:bodyPr/>
          <a:lstStyle/>
          <a:p>
            <a:r>
              <a:rPr lang="nl-NL" dirty="0"/>
              <a:t>Wat ging er goed en waar is nog ruimte voor verbetering in de pilotfase van de Leerwerkplaats 24-uurszorg?</a:t>
            </a:r>
          </a:p>
          <a:p>
            <a:endParaRPr lang="nl-NL" dirty="0"/>
          </a:p>
        </p:txBody>
      </p:sp>
      <p:sp>
        <p:nvSpPr>
          <p:cNvPr id="2" name="Titel 1">
            <a:extLst>
              <a:ext uri="{FF2B5EF4-FFF2-40B4-BE49-F238E27FC236}">
                <a16:creationId xmlns:a16="http://schemas.microsoft.com/office/drawing/2014/main" id="{A70D7D31-21F7-514A-9A8A-AA9ABA3D46BC}"/>
              </a:ext>
            </a:extLst>
          </p:cNvPr>
          <p:cNvSpPr>
            <a:spLocks noGrp="1"/>
          </p:cNvSpPr>
          <p:nvPr>
            <p:ph type="title"/>
          </p:nvPr>
        </p:nvSpPr>
        <p:spPr/>
        <p:txBody>
          <a:bodyPr/>
          <a:lstStyle/>
          <a:p>
            <a:r>
              <a:rPr lang="nl-NL" dirty="0"/>
              <a:t>Evaluatie Leerwerkplaats</a:t>
            </a:r>
          </a:p>
        </p:txBody>
      </p:sp>
      <p:pic>
        <p:nvPicPr>
          <p:cNvPr id="7" name="Tijdelijke aanduiding voor afbeelding 6" descr="Logo Hogeschool van Amsterdam">
            <a:extLst>
              <a:ext uri="{FF2B5EF4-FFF2-40B4-BE49-F238E27FC236}">
                <a16:creationId xmlns:a16="http://schemas.microsoft.com/office/drawing/2014/main" id="{2F5B4A59-8E8E-7A47-A16C-88AF09091D08}"/>
              </a:ext>
            </a:extLst>
          </p:cNvPr>
          <p:cNvPicPr>
            <a:picLocks noGrp="1" noChangeAspect="1"/>
          </p:cNvPicPr>
          <p:nvPr>
            <p:ph type="pic" sz="quarter" idx="14"/>
          </p:nvPr>
        </p:nvPicPr>
        <p:blipFill rotWithShape="1">
          <a:blip r:embed="rId2"/>
          <a:srcRect/>
          <a:stretch/>
        </p:blipFill>
        <p:spPr>
          <a:xfrm>
            <a:off x="6271200" y="7863"/>
            <a:ext cx="2872800" cy="619200"/>
          </a:xfrm>
        </p:spPr>
      </p:pic>
    </p:spTree>
    <p:extLst>
      <p:ext uri="{BB962C8B-B14F-4D97-AF65-F5344CB8AC3E}">
        <p14:creationId xmlns:p14="http://schemas.microsoft.com/office/powerpoint/2010/main" val="1352868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10</a:t>
            </a:fld>
            <a:endParaRPr lang="nl-NL" dirty="0"/>
          </a:p>
        </p:txBody>
      </p:sp>
      <p:sp>
        <p:nvSpPr>
          <p:cNvPr id="4" name="Tijdelijke aanduiding voor tekst 3"/>
          <p:cNvSpPr>
            <a:spLocks noGrp="1"/>
          </p:cNvSpPr>
          <p:nvPr>
            <p:ph type="body" sz="quarter" idx="15"/>
          </p:nvPr>
        </p:nvSpPr>
        <p:spPr>
          <a:xfrm>
            <a:off x="323850" y="1802485"/>
            <a:ext cx="7978775" cy="3030771"/>
          </a:xfrm>
        </p:spPr>
        <p:txBody>
          <a:bodyPr>
            <a:normAutofit/>
          </a:bodyPr>
          <a:lstStyle/>
          <a:p>
            <a:pPr>
              <a:lnSpc>
                <a:spcPct val="107000"/>
              </a:lnSpc>
              <a:spcAft>
                <a:spcPts val="800"/>
              </a:spcAft>
            </a:pPr>
            <a:r>
              <a:rPr lang="nl-NL" sz="1200" b="1" dirty="0" err="1">
                <a:effectLst/>
                <a:latin typeface="Calibri" panose="020F0502020204030204" pitchFamily="34" charset="0"/>
                <a:ea typeface="Calibri" panose="020F0502020204030204" pitchFamily="34" charset="0"/>
                <a:cs typeface="Times New Roman" panose="02020603050405020304" pitchFamily="18" charset="0"/>
              </a:rPr>
              <a:t>Enquete</a:t>
            </a:r>
            <a:r>
              <a:rPr lang="nl-NL" sz="12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Font typeface="Wingdings" panose="05000000000000000000" pitchFamily="2" charset="2"/>
              <a:buChar char="à"/>
            </a:pPr>
            <a:r>
              <a:rPr lang="nl-NL" sz="1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Onderwerpen zijn relevant: 2 ‘helemaal eens’; 3 ‘eens’</a:t>
            </a:r>
          </a:p>
          <a:p>
            <a:pPr>
              <a:lnSpc>
                <a:spcPct val="107000"/>
              </a:lnSpc>
              <a:spcAft>
                <a:spcPts val="800"/>
              </a:spcAft>
              <a:buFont typeface="Wingdings" panose="05000000000000000000" pitchFamily="2" charset="2"/>
              <a:buChar char="à"/>
            </a:pPr>
            <a:r>
              <a:rPr lang="nl-NL"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Onderwerpen sluiten </a:t>
            </a:r>
            <a:r>
              <a:rPr lang="nl-NL" sz="1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aan op stagepraktijk: 2 ‘helemaal eens’; 3 ‘eens’</a:t>
            </a:r>
          </a:p>
          <a:p>
            <a:pPr>
              <a:lnSpc>
                <a:spcPct val="107000"/>
              </a:lnSpc>
              <a:spcAft>
                <a:spcPts val="8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Interview: </a:t>
            </a:r>
          </a:p>
          <a:p>
            <a:pPr>
              <a:lnSpc>
                <a:spcPct val="107000"/>
              </a:lnSpc>
              <a:spcAft>
                <a:spcPts val="800"/>
              </a:spcAft>
              <a:buFont typeface="Wingdings" panose="05000000000000000000" pitchFamily="2" charset="2"/>
              <a:buChar char="à"/>
            </a:pPr>
            <a:r>
              <a:rPr lang="nl-NL" sz="1200" dirty="0">
                <a:effectLst/>
                <a:latin typeface="Calibri" panose="020F0502020204030204" pitchFamily="34" charset="0"/>
                <a:ea typeface="Calibri" panose="020F0502020204030204" pitchFamily="34" charset="0"/>
                <a:cs typeface="Times New Roman" panose="02020603050405020304" pitchFamily="18" charset="0"/>
              </a:rPr>
              <a:t>In het interview kwam dit ook naar voren: </a:t>
            </a:r>
            <a:r>
              <a:rPr lang="nl-NL" sz="1200" i="1" dirty="0">
                <a:effectLst/>
                <a:latin typeface="Calibri" panose="020F0502020204030204" pitchFamily="34" charset="0"/>
                <a:ea typeface="Calibri" panose="020F0502020204030204" pitchFamily="34" charset="0"/>
                <a:cs typeface="Times New Roman" panose="02020603050405020304" pitchFamily="18" charset="0"/>
              </a:rPr>
              <a:t>“onderwerpen sluiten goed aan op de praktijk en waren dingen die op dat moment ook echt speelden, dus je kon er direct wat mee” </a:t>
            </a:r>
          </a:p>
          <a:p>
            <a:pPr>
              <a:lnSpc>
                <a:spcPct val="107000"/>
              </a:lnSpc>
              <a:spcAft>
                <a:spcPts val="800"/>
              </a:spcAft>
              <a:buFont typeface="Wingdings" panose="05000000000000000000" pitchFamily="2" charset="2"/>
              <a:buChar char="à"/>
            </a:pPr>
            <a:r>
              <a:rPr lang="nl-NL" sz="1200" dirty="0">
                <a:latin typeface="Calibri" panose="020F0502020204030204" pitchFamily="34" charset="0"/>
                <a:ea typeface="Calibri" panose="020F0502020204030204" pitchFamily="34" charset="0"/>
                <a:cs typeface="Times New Roman" panose="02020603050405020304" pitchFamily="18" charset="0"/>
              </a:rPr>
              <a:t>Kwam ook terug in interview docent: </a:t>
            </a:r>
          </a:p>
          <a:p>
            <a:pPr marL="0" indent="0">
              <a:lnSpc>
                <a:spcPct val="107000"/>
              </a:lnSpc>
              <a:spcAft>
                <a:spcPts val="800"/>
              </a:spcAft>
              <a:buNone/>
            </a:pPr>
            <a:r>
              <a:rPr lang="nl-NL" sz="1200" b="0" i="1" dirty="0">
                <a:effectLst/>
                <a:latin typeface="Calibri" panose="020F0502020204030204" pitchFamily="34" charset="0"/>
              </a:rPr>
              <a:t>“Ik vind dat de onderwerpen heel erg dicht bij de praktijk staan. De studenten hebben ons teruggeven, dat ze dat een enorme meerwaarde vinden, dat het zo praktisch ingericht is, dus dat eigenlijk alles wat ze krijgen, dat ze dat meteen herkennen en kunnen toepassen, of dat ze toevallig er net er mee bij bezig geweest zijn. Dus dat vind ik heel fijn. Ik denk dat er, misschien nog meer gekeken zou kunnen worden naar zelfzorg.”</a:t>
            </a:r>
          </a:p>
          <a:p>
            <a:pPr marL="0" indent="0">
              <a:lnSpc>
                <a:spcPct val="107000"/>
              </a:lnSpc>
              <a:spcAft>
                <a:spcPts val="800"/>
              </a:spcAft>
              <a:buNone/>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ym typeface="Wingdings" panose="05000000000000000000" pitchFamily="2" charset="2"/>
            </a:endParaRPr>
          </a:p>
        </p:txBody>
      </p:sp>
      <p:sp>
        <p:nvSpPr>
          <p:cNvPr id="3" name="Titel 2"/>
          <p:cNvSpPr>
            <a:spLocks noGrp="1"/>
          </p:cNvSpPr>
          <p:nvPr>
            <p:ph type="title"/>
          </p:nvPr>
        </p:nvSpPr>
        <p:spPr/>
        <p:txBody>
          <a:bodyPr/>
          <a:lstStyle/>
          <a:p>
            <a:r>
              <a:rPr lang="nl-NL" dirty="0"/>
              <a:t>Huidige situatie - Onderwerpen</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2"/>
          <a:srcRect/>
          <a:stretch>
            <a:fillRect/>
          </a:stretch>
        </p:blipFill>
        <p:spPr/>
      </p:pic>
    </p:spTree>
    <p:extLst>
      <p:ext uri="{BB962C8B-B14F-4D97-AF65-F5344CB8AC3E}">
        <p14:creationId xmlns:p14="http://schemas.microsoft.com/office/powerpoint/2010/main" val="182878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11</a:t>
            </a:fld>
            <a:endParaRPr lang="nl-NL" dirty="0"/>
          </a:p>
        </p:txBody>
      </p:sp>
      <p:sp>
        <p:nvSpPr>
          <p:cNvPr id="4" name="Tijdelijke aanduiding voor tekst 3"/>
          <p:cNvSpPr>
            <a:spLocks noGrp="1"/>
          </p:cNvSpPr>
          <p:nvPr>
            <p:ph type="body" sz="quarter" idx="15"/>
          </p:nvPr>
        </p:nvSpPr>
        <p:spPr>
          <a:xfrm>
            <a:off x="323850" y="2033899"/>
            <a:ext cx="7978775" cy="2482539"/>
          </a:xfrm>
        </p:spPr>
        <p:txBody>
          <a:bodyPr>
            <a:normAutofit/>
          </a:bodyPr>
          <a:lstStyle/>
          <a:p>
            <a:pPr marL="0" indent="0">
              <a:buNone/>
            </a:pPr>
            <a:r>
              <a:rPr lang="en-US" dirty="0">
                <a:latin typeface="+mn-lt"/>
                <a:sym typeface="Wingdings" panose="05000000000000000000" pitchFamily="2" charset="2"/>
              </a:rPr>
              <a:t>De </a:t>
            </a:r>
            <a:r>
              <a:rPr lang="en-US" dirty="0" err="1">
                <a:latin typeface="+mn-lt"/>
                <a:sym typeface="Wingdings" panose="05000000000000000000" pitchFamily="2" charset="2"/>
              </a:rPr>
              <a:t>onderstaande</a:t>
            </a:r>
            <a:r>
              <a:rPr lang="en-US" dirty="0">
                <a:latin typeface="+mn-lt"/>
                <a:sym typeface="Wingdings" panose="05000000000000000000" pitchFamily="2" charset="2"/>
              </a:rPr>
              <a:t> </a:t>
            </a:r>
            <a:r>
              <a:rPr lang="en-US" dirty="0" err="1">
                <a:latin typeface="+mn-lt"/>
                <a:sym typeface="Wingdings" panose="05000000000000000000" pitchFamily="2" charset="2"/>
              </a:rPr>
              <a:t>bouwstenen</a:t>
            </a:r>
            <a:r>
              <a:rPr lang="en-US" dirty="0">
                <a:latin typeface="+mn-lt"/>
                <a:sym typeface="Wingdings" panose="05000000000000000000" pitchFamily="2" charset="2"/>
              </a:rPr>
              <a:t>* </a:t>
            </a:r>
            <a:r>
              <a:rPr lang="en-US" dirty="0" err="1">
                <a:latin typeface="+mn-lt"/>
                <a:sym typeface="Wingdings" panose="05000000000000000000" pitchFamily="2" charset="2"/>
              </a:rPr>
              <a:t>maken</a:t>
            </a:r>
            <a:r>
              <a:rPr lang="en-US" dirty="0">
                <a:latin typeface="+mn-lt"/>
                <a:sym typeface="Wingdings" panose="05000000000000000000" pitchFamily="2" charset="2"/>
              </a:rPr>
              <a:t> </a:t>
            </a:r>
            <a:r>
              <a:rPr lang="en-US" dirty="0" err="1">
                <a:latin typeface="+mn-lt"/>
                <a:sym typeface="Wingdings" panose="05000000000000000000" pitchFamily="2" charset="2"/>
              </a:rPr>
              <a:t>onderwijs</a:t>
            </a:r>
            <a:r>
              <a:rPr lang="en-US" dirty="0">
                <a:latin typeface="+mn-lt"/>
                <a:sym typeface="Wingdings" panose="05000000000000000000" pitchFamily="2" charset="2"/>
              </a:rPr>
              <a:t> </a:t>
            </a:r>
            <a:r>
              <a:rPr lang="en-US" dirty="0" err="1">
                <a:latin typeface="+mn-lt"/>
                <a:sym typeface="Wingdings" panose="05000000000000000000" pitchFamily="2" charset="2"/>
              </a:rPr>
              <a:t>impactvol</a:t>
            </a:r>
            <a:r>
              <a:rPr lang="en-US" dirty="0">
                <a:latin typeface="+mn-lt"/>
                <a:sym typeface="Wingdings" panose="05000000000000000000" pitchFamily="2" charset="2"/>
              </a:rPr>
              <a:t>: </a:t>
            </a:r>
          </a:p>
          <a:p>
            <a:pPr marL="0" indent="0">
              <a:buNone/>
            </a:pPr>
            <a:endParaRPr lang="en-US" dirty="0">
              <a:latin typeface="+mn-lt"/>
              <a:sym typeface="Wingdings" panose="05000000000000000000" pitchFamily="2" charset="2"/>
            </a:endParaRPr>
          </a:p>
          <a:p>
            <a:pPr marL="228600" indent="-228600">
              <a:buAutoNum type="arabicPeriod"/>
            </a:pPr>
            <a:r>
              <a:rPr lang="en-US" dirty="0" err="1">
                <a:latin typeface="+mn-lt"/>
                <a:sym typeface="Wingdings" panose="05000000000000000000" pitchFamily="2" charset="2"/>
              </a:rPr>
              <a:t>Urgentie</a:t>
            </a:r>
            <a:endParaRPr lang="en-US" dirty="0">
              <a:latin typeface="+mn-lt"/>
              <a:sym typeface="Wingdings" panose="05000000000000000000" pitchFamily="2" charset="2"/>
            </a:endParaRPr>
          </a:p>
          <a:p>
            <a:pPr marL="228600" indent="-228600">
              <a:buAutoNum type="arabicPeriod"/>
            </a:pPr>
            <a:r>
              <a:rPr lang="en-US" dirty="0" err="1">
                <a:latin typeface="+mn-lt"/>
                <a:sym typeface="Wingdings" panose="05000000000000000000" pitchFamily="2" charset="2"/>
              </a:rPr>
              <a:t>Zelfmanagement</a:t>
            </a:r>
            <a:endParaRPr lang="en-US" dirty="0">
              <a:latin typeface="+mn-lt"/>
              <a:sym typeface="Wingdings" panose="05000000000000000000" pitchFamily="2" charset="2"/>
            </a:endParaRPr>
          </a:p>
          <a:p>
            <a:pPr marL="228600" indent="-228600">
              <a:buAutoNum type="arabicPeriod"/>
            </a:pPr>
            <a:r>
              <a:rPr lang="en-US" dirty="0">
                <a:latin typeface="+mn-lt"/>
                <a:sym typeface="Wingdings" panose="05000000000000000000" pitchFamily="2" charset="2"/>
              </a:rPr>
              <a:t>Community &amp; </a:t>
            </a:r>
            <a:r>
              <a:rPr lang="en-US" dirty="0" err="1">
                <a:latin typeface="+mn-lt"/>
                <a:sym typeface="Wingdings" panose="05000000000000000000" pitchFamily="2" charset="2"/>
              </a:rPr>
              <a:t>kennisdeling</a:t>
            </a:r>
            <a:endParaRPr lang="en-US" dirty="0">
              <a:latin typeface="+mn-lt"/>
              <a:sym typeface="Wingdings" panose="05000000000000000000" pitchFamily="2" charset="2"/>
            </a:endParaRPr>
          </a:p>
          <a:p>
            <a:pPr marL="228600" indent="-228600">
              <a:buAutoNum type="arabicPeriod"/>
            </a:pPr>
            <a:r>
              <a:rPr lang="en-US" dirty="0" err="1">
                <a:latin typeface="+mn-lt"/>
                <a:sym typeface="Wingdings" panose="05000000000000000000" pitchFamily="2" charset="2"/>
              </a:rPr>
              <a:t>Hybride</a:t>
            </a:r>
            <a:r>
              <a:rPr lang="en-US" dirty="0">
                <a:latin typeface="+mn-lt"/>
                <a:sym typeface="Wingdings" panose="05000000000000000000" pitchFamily="2" charset="2"/>
              </a:rPr>
              <a:t> </a:t>
            </a:r>
            <a:r>
              <a:rPr lang="en-US" dirty="0" err="1">
                <a:latin typeface="+mn-lt"/>
                <a:sym typeface="Wingdings" panose="05000000000000000000" pitchFamily="2" charset="2"/>
              </a:rPr>
              <a:t>leeromgeving</a:t>
            </a:r>
            <a:endParaRPr lang="en-US" dirty="0">
              <a:latin typeface="+mn-lt"/>
              <a:sym typeface="Wingdings" panose="05000000000000000000" pitchFamily="2" charset="2"/>
            </a:endParaRPr>
          </a:p>
          <a:p>
            <a:pPr marL="228600" indent="-228600">
              <a:buAutoNum type="arabicPeriod"/>
            </a:pPr>
            <a:r>
              <a:rPr lang="en-US" dirty="0">
                <a:latin typeface="+mn-lt"/>
                <a:sym typeface="Wingdings" panose="05000000000000000000" pitchFamily="2" charset="2"/>
              </a:rPr>
              <a:t>Assessment for learning</a:t>
            </a:r>
          </a:p>
          <a:p>
            <a:pPr marL="0" indent="0">
              <a:buNone/>
            </a:pPr>
            <a:r>
              <a:rPr lang="en-US" dirty="0">
                <a:latin typeface="+mn-lt"/>
                <a:sym typeface="Wingdings" panose="05000000000000000000" pitchFamily="2" charset="2"/>
              </a:rPr>
              <a:t>In de interviews </a:t>
            </a:r>
            <a:r>
              <a:rPr lang="en-US" dirty="0" err="1">
                <a:latin typeface="+mn-lt"/>
                <a:sym typeface="Wingdings" panose="05000000000000000000" pitchFamily="2" charset="2"/>
              </a:rPr>
              <a:t>en</a:t>
            </a:r>
            <a:r>
              <a:rPr lang="en-US" dirty="0">
                <a:latin typeface="+mn-lt"/>
                <a:sym typeface="Wingdings" panose="05000000000000000000" pitchFamily="2" charset="2"/>
              </a:rPr>
              <a:t> de </a:t>
            </a:r>
            <a:r>
              <a:rPr lang="en-US" dirty="0" err="1">
                <a:latin typeface="+mn-lt"/>
                <a:sym typeface="Wingdings" panose="05000000000000000000" pitchFamily="2" charset="2"/>
              </a:rPr>
              <a:t>enquête</a:t>
            </a:r>
            <a:r>
              <a:rPr lang="en-US" dirty="0">
                <a:latin typeface="+mn-lt"/>
                <a:sym typeface="Wingdings" panose="05000000000000000000" pitchFamily="2" charset="2"/>
              </a:rPr>
              <a:t> is </a:t>
            </a:r>
            <a:r>
              <a:rPr lang="en-US" dirty="0" err="1">
                <a:latin typeface="+mn-lt"/>
                <a:sym typeface="Wingdings" panose="05000000000000000000" pitchFamily="2" charset="2"/>
              </a:rPr>
              <a:t>nagegaan</a:t>
            </a:r>
            <a:r>
              <a:rPr lang="en-US" dirty="0">
                <a:latin typeface="+mn-lt"/>
                <a:sym typeface="Wingdings" panose="05000000000000000000" pitchFamily="2" charset="2"/>
              </a:rPr>
              <a:t> of de </a:t>
            </a:r>
            <a:r>
              <a:rPr lang="en-US" dirty="0" err="1">
                <a:latin typeface="+mn-lt"/>
                <a:sym typeface="Wingdings" panose="05000000000000000000" pitchFamily="2" charset="2"/>
              </a:rPr>
              <a:t>bouwstenen</a:t>
            </a:r>
            <a:r>
              <a:rPr lang="en-US" dirty="0">
                <a:latin typeface="+mn-lt"/>
                <a:sym typeface="Wingdings" panose="05000000000000000000" pitchFamily="2" charset="2"/>
              </a:rPr>
              <a:t> </a:t>
            </a:r>
            <a:r>
              <a:rPr lang="en-US" dirty="0" err="1">
                <a:latin typeface="+mn-lt"/>
                <a:sym typeface="Wingdings" panose="05000000000000000000" pitchFamily="2" charset="2"/>
              </a:rPr>
              <a:t>volgens</a:t>
            </a:r>
            <a:r>
              <a:rPr lang="en-US" dirty="0">
                <a:latin typeface="+mn-lt"/>
                <a:sym typeface="Wingdings" panose="05000000000000000000" pitchFamily="2" charset="2"/>
              </a:rPr>
              <a:t> de </a:t>
            </a:r>
            <a:r>
              <a:rPr lang="en-US" dirty="0" err="1">
                <a:latin typeface="+mn-lt"/>
                <a:sym typeface="Wingdings" panose="05000000000000000000" pitchFamily="2" charset="2"/>
              </a:rPr>
              <a:t>studenten</a:t>
            </a:r>
            <a:r>
              <a:rPr lang="en-US" dirty="0">
                <a:latin typeface="+mn-lt"/>
                <a:sym typeface="Wingdings" panose="05000000000000000000" pitchFamily="2" charset="2"/>
              </a:rPr>
              <a:t> </a:t>
            </a:r>
            <a:r>
              <a:rPr lang="en-US" dirty="0" err="1">
                <a:latin typeface="+mn-lt"/>
                <a:sym typeface="Wingdings" panose="05000000000000000000" pitchFamily="2" charset="2"/>
              </a:rPr>
              <a:t>terugkomen</a:t>
            </a:r>
            <a:r>
              <a:rPr lang="en-US" dirty="0">
                <a:latin typeface="+mn-lt"/>
                <a:sym typeface="Wingdings" panose="05000000000000000000" pitchFamily="2" charset="2"/>
              </a:rPr>
              <a:t> in het </a:t>
            </a:r>
            <a:r>
              <a:rPr lang="en-US" dirty="0" err="1">
                <a:latin typeface="+mn-lt"/>
                <a:sym typeface="Wingdings" panose="05000000000000000000" pitchFamily="2" charset="2"/>
              </a:rPr>
              <a:t>onderwijs</a:t>
            </a:r>
            <a:r>
              <a:rPr lang="en-US" dirty="0">
                <a:latin typeface="+mn-lt"/>
                <a:sym typeface="Wingdings" panose="05000000000000000000" pitchFamily="2" charset="2"/>
              </a:rPr>
              <a:t>. </a:t>
            </a:r>
            <a:r>
              <a:rPr lang="en-US" dirty="0" err="1">
                <a:latin typeface="+mn-lt"/>
                <a:sym typeface="Wingdings" panose="05000000000000000000" pitchFamily="2" charset="2"/>
              </a:rPr>
              <a:t>Dit</a:t>
            </a:r>
            <a:r>
              <a:rPr lang="en-US" dirty="0">
                <a:latin typeface="+mn-lt"/>
                <a:sym typeface="Wingdings" panose="05000000000000000000" pitchFamily="2" charset="2"/>
              </a:rPr>
              <a:t> </a:t>
            </a:r>
            <a:r>
              <a:rPr lang="en-US" dirty="0" err="1">
                <a:latin typeface="+mn-lt"/>
                <a:sym typeface="Wingdings" panose="05000000000000000000" pitchFamily="2" charset="2"/>
              </a:rPr>
              <a:t>wordt</a:t>
            </a:r>
            <a:r>
              <a:rPr lang="en-US" dirty="0">
                <a:latin typeface="+mn-lt"/>
                <a:sym typeface="Wingdings" panose="05000000000000000000" pitchFamily="2" charset="2"/>
              </a:rPr>
              <a:t> </a:t>
            </a:r>
            <a:r>
              <a:rPr lang="en-US" dirty="0" err="1">
                <a:latin typeface="+mn-lt"/>
                <a:sym typeface="Wingdings" panose="05000000000000000000" pitchFamily="2" charset="2"/>
              </a:rPr>
              <a:t>hierna</a:t>
            </a:r>
            <a:r>
              <a:rPr lang="en-US" dirty="0">
                <a:latin typeface="+mn-lt"/>
                <a:sym typeface="Wingdings" panose="05000000000000000000" pitchFamily="2" charset="2"/>
              </a:rPr>
              <a:t> per </a:t>
            </a:r>
            <a:r>
              <a:rPr lang="en-US" dirty="0" err="1">
                <a:latin typeface="+mn-lt"/>
                <a:sym typeface="Wingdings" panose="05000000000000000000" pitchFamily="2" charset="2"/>
              </a:rPr>
              <a:t>bouwsteen</a:t>
            </a:r>
            <a:r>
              <a:rPr lang="en-US" dirty="0">
                <a:latin typeface="+mn-lt"/>
                <a:sym typeface="Wingdings" panose="05000000000000000000" pitchFamily="2" charset="2"/>
              </a:rPr>
              <a:t> </a:t>
            </a:r>
            <a:r>
              <a:rPr lang="en-US" dirty="0" err="1">
                <a:latin typeface="+mn-lt"/>
                <a:sym typeface="Wingdings" panose="05000000000000000000" pitchFamily="2" charset="2"/>
              </a:rPr>
              <a:t>uitgewerkt</a:t>
            </a:r>
            <a:r>
              <a:rPr lang="en-US" dirty="0">
                <a:latin typeface="+mn-lt"/>
                <a:sym typeface="Wingdings" panose="05000000000000000000" pitchFamily="2" charset="2"/>
              </a:rPr>
              <a:t>. </a:t>
            </a:r>
          </a:p>
          <a:p>
            <a:pPr marL="228600" indent="-228600">
              <a:buAutoNum type="arabicPeriod"/>
            </a:pPr>
            <a:endParaRPr lang="en-US" dirty="0">
              <a:latin typeface="+mn-lt"/>
              <a:sym typeface="Wingdings" panose="05000000000000000000" pitchFamily="2" charset="2"/>
            </a:endParaRPr>
          </a:p>
          <a:p>
            <a:pPr marL="0" indent="0">
              <a:buNone/>
            </a:pPr>
            <a:endParaRPr lang="nl-NL" sz="800" dirty="0">
              <a:effectLst/>
              <a:latin typeface="+mn-lt"/>
              <a:ea typeface="Calibri" panose="020F0502020204030204" pitchFamily="34" charset="0"/>
            </a:endParaRPr>
          </a:p>
          <a:p>
            <a:pPr marL="0" indent="0">
              <a:buNone/>
            </a:pPr>
            <a:r>
              <a:rPr lang="nl-NL" sz="800" dirty="0">
                <a:effectLst/>
                <a:latin typeface="+mn-lt"/>
                <a:ea typeface="Calibri" panose="020F0502020204030204" pitchFamily="34" charset="0"/>
              </a:rPr>
              <a:t>* Deze bouwstenen komen uit opleidingsplan BSW 23-28. Auteurs: BSW en O&amp;O FMR</a:t>
            </a:r>
            <a:endParaRPr lang="en-US" sz="800" dirty="0">
              <a:latin typeface="+mn-lt"/>
              <a:sym typeface="Wingdings" panose="05000000000000000000" pitchFamily="2" charset="2"/>
            </a:endParaRPr>
          </a:p>
        </p:txBody>
      </p:sp>
      <p:sp>
        <p:nvSpPr>
          <p:cNvPr id="3" name="Titel 2"/>
          <p:cNvSpPr>
            <a:spLocks noGrp="1"/>
          </p:cNvSpPr>
          <p:nvPr>
            <p:ph type="title"/>
          </p:nvPr>
        </p:nvSpPr>
        <p:spPr/>
        <p:txBody>
          <a:bodyPr/>
          <a:lstStyle/>
          <a:p>
            <a:r>
              <a:rPr lang="nl-NL" dirty="0"/>
              <a:t>Bouwstenen voor impactvol onderwijs</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2"/>
          <a:srcRect/>
          <a:stretch>
            <a:fillRect/>
          </a:stretch>
        </p:blipFill>
        <p:spPr/>
      </p:pic>
    </p:spTree>
    <p:extLst>
      <p:ext uri="{BB962C8B-B14F-4D97-AF65-F5344CB8AC3E}">
        <p14:creationId xmlns:p14="http://schemas.microsoft.com/office/powerpoint/2010/main" val="3650290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12</a:t>
            </a:fld>
            <a:endParaRPr lang="nl-NL" dirty="0"/>
          </a:p>
        </p:txBody>
      </p:sp>
      <p:sp>
        <p:nvSpPr>
          <p:cNvPr id="4" name="Tijdelijke aanduiding voor tekst 3"/>
          <p:cNvSpPr>
            <a:spLocks noGrp="1"/>
          </p:cNvSpPr>
          <p:nvPr>
            <p:ph type="body" sz="quarter" idx="15"/>
          </p:nvPr>
        </p:nvSpPr>
        <p:spPr>
          <a:xfrm>
            <a:off x="323851" y="1756229"/>
            <a:ext cx="8496300" cy="3272971"/>
          </a:xfrm>
        </p:spPr>
        <p:txBody>
          <a:bodyPr>
            <a:normAutofit lnSpcReduction="10000"/>
          </a:bodyPr>
          <a:lstStyle/>
          <a:p>
            <a:pPr marL="0" indent="0">
              <a:buNone/>
            </a:pPr>
            <a:r>
              <a:rPr lang="nl-NL" b="1" dirty="0">
                <a:solidFill>
                  <a:schemeClr val="tx2"/>
                </a:solidFill>
                <a:effectLst/>
                <a:latin typeface="+mn-lt"/>
                <a:ea typeface="SimSun" panose="02010600030101010101" pitchFamily="2" charset="-122"/>
              </a:rPr>
              <a:t>Wat is het: </a:t>
            </a:r>
            <a:r>
              <a:rPr lang="nl-NL" dirty="0">
                <a:solidFill>
                  <a:schemeClr val="tx2"/>
                </a:solidFill>
                <a:effectLst/>
                <a:latin typeface="+mn-lt"/>
                <a:ea typeface="SimSun" panose="02010600030101010101" pitchFamily="2" charset="-122"/>
              </a:rPr>
              <a:t>Binnen deze bouwsteen staat centraal dat opdrachten en toe</a:t>
            </a:r>
            <a:r>
              <a:rPr lang="nl-NL" dirty="0">
                <a:solidFill>
                  <a:schemeClr val="tx2"/>
                </a:solidFill>
                <a:latin typeface="+mn-lt"/>
                <a:ea typeface="SimSun" panose="02010600030101010101" pitchFamily="2" charset="-122"/>
              </a:rPr>
              <a:t>tsen moeten aanzetten tot leren en betekenisvol moeten zijn voor de student als persoon en als aankomende professional, maar ook betekenisvol voor de praktijk, waar studenten impact kunnen maken voor mensen. </a:t>
            </a:r>
            <a:r>
              <a:rPr lang="nl-NL" dirty="0">
                <a:solidFill>
                  <a:schemeClr val="tx2"/>
                </a:solidFill>
                <a:effectLst/>
                <a:latin typeface="+mn-lt"/>
                <a:ea typeface="SimSun" panose="02010600030101010101" pitchFamily="2" charset="-122"/>
              </a:rPr>
              <a:t>Dit is relevant voor de ontwikkeling van de professionele identiteit.</a:t>
            </a:r>
          </a:p>
          <a:p>
            <a:pPr marL="0" indent="0">
              <a:buNone/>
            </a:pPr>
            <a:endParaRPr lang="nl-NL" dirty="0">
              <a:solidFill>
                <a:schemeClr val="tx2"/>
              </a:solidFill>
              <a:latin typeface="+mn-lt"/>
              <a:ea typeface="SimSun" panose="02010600030101010101" pitchFamily="2" charset="-122"/>
              <a:cs typeface="Calibri" panose="020F0502020204030204" pitchFamily="34" charset="0"/>
            </a:endParaRPr>
          </a:p>
          <a:p>
            <a:pPr marL="0" indent="0">
              <a:buNone/>
            </a:pPr>
            <a:r>
              <a:rPr lang="nl-NL" b="1" dirty="0">
                <a:solidFill>
                  <a:schemeClr val="tx2"/>
                </a:solidFill>
                <a:effectLst/>
                <a:latin typeface="+mn-lt"/>
                <a:ea typeface="SimSun" panose="02010600030101010101" pitchFamily="2" charset="-122"/>
                <a:cs typeface="Calibri" panose="020F0502020204030204" pitchFamily="34" charset="0"/>
              </a:rPr>
              <a:t>Hoe</a:t>
            </a:r>
            <a:r>
              <a:rPr lang="nl-NL" dirty="0">
                <a:solidFill>
                  <a:schemeClr val="tx2"/>
                </a:solidFill>
                <a:effectLst/>
                <a:latin typeface="+mn-lt"/>
                <a:ea typeface="SimSun" panose="02010600030101010101" pitchFamily="2" charset="-122"/>
                <a:cs typeface="Calibri" panose="020F0502020204030204" pitchFamily="34" charset="0"/>
              </a:rPr>
              <a:t> zit het met de motivatie om te leren binnen de leerwerkplaats? </a:t>
            </a:r>
          </a:p>
          <a:p>
            <a:pPr marL="0" indent="0">
              <a:buNone/>
            </a:pPr>
            <a:endParaRPr lang="nl-NL" dirty="0">
              <a:solidFill>
                <a:schemeClr val="tx2"/>
              </a:solidFill>
              <a:effectLst/>
              <a:latin typeface="+mn-lt"/>
              <a:ea typeface="SimSun" panose="02010600030101010101" pitchFamily="2" charset="-122"/>
              <a:cs typeface="Calibri" panose="020F0502020204030204" pitchFamily="34" charset="0"/>
            </a:endParaRPr>
          </a:p>
          <a:p>
            <a:r>
              <a:rPr lang="en-US" b="1" dirty="0" err="1">
                <a:solidFill>
                  <a:schemeClr val="tx2"/>
                </a:solidFill>
                <a:latin typeface="+mn-lt"/>
              </a:rPr>
              <a:t>Enquete</a:t>
            </a:r>
            <a:r>
              <a:rPr lang="en-US" b="1" dirty="0">
                <a:solidFill>
                  <a:schemeClr val="tx2"/>
                </a:solidFill>
                <a:latin typeface="+mn-lt"/>
              </a:rPr>
              <a:t>: </a:t>
            </a:r>
          </a:p>
          <a:p>
            <a:pPr>
              <a:buFont typeface="Wingdings" panose="05000000000000000000" pitchFamily="2" charset="2"/>
              <a:buChar char="à"/>
            </a:pPr>
            <a:r>
              <a:rPr lang="en-US" dirty="0" err="1">
                <a:solidFill>
                  <a:schemeClr val="tx2"/>
                </a:solidFill>
                <a:latin typeface="+mn-lt"/>
                <a:sym typeface="Wingdings" panose="05000000000000000000" pitchFamily="2" charset="2"/>
              </a:rPr>
              <a:t>Gemotiveerd</a:t>
            </a:r>
            <a:r>
              <a:rPr lang="en-US" dirty="0">
                <a:solidFill>
                  <a:schemeClr val="tx2"/>
                </a:solidFill>
                <a:latin typeface="+mn-lt"/>
                <a:sym typeface="Wingdings" panose="05000000000000000000" pitchFamily="2" charset="2"/>
              </a:rPr>
              <a:t> om </a:t>
            </a:r>
            <a:r>
              <a:rPr lang="en-US" dirty="0" err="1">
                <a:solidFill>
                  <a:schemeClr val="tx2"/>
                </a:solidFill>
                <a:latin typeface="+mn-lt"/>
                <a:sym typeface="Wingdings" panose="05000000000000000000" pitchFamily="2" charset="2"/>
              </a:rPr>
              <a:t>te</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leren</a:t>
            </a:r>
            <a:r>
              <a:rPr lang="en-US" dirty="0">
                <a:solidFill>
                  <a:schemeClr val="tx2"/>
                </a:solidFill>
                <a:latin typeface="+mn-lt"/>
                <a:sym typeface="Wingdings" panose="05000000000000000000" pitchFamily="2" charset="2"/>
              </a:rPr>
              <a:t>: </a:t>
            </a:r>
            <a:r>
              <a:rPr lang="en-US" dirty="0" err="1">
                <a:solidFill>
                  <a:schemeClr val="tx2"/>
                </a:solidFill>
                <a:latin typeface="+mn-lt"/>
              </a:rPr>
              <a:t>Eens</a:t>
            </a:r>
            <a:r>
              <a:rPr lang="en-US" dirty="0">
                <a:solidFill>
                  <a:schemeClr val="tx2"/>
                </a:solidFill>
                <a:latin typeface="+mn-lt"/>
              </a:rPr>
              <a:t> /</a:t>
            </a:r>
            <a:r>
              <a:rPr lang="en-US" dirty="0" err="1">
                <a:solidFill>
                  <a:schemeClr val="tx2"/>
                </a:solidFill>
                <a:latin typeface="+mn-lt"/>
              </a:rPr>
              <a:t>helemaal</a:t>
            </a:r>
            <a:r>
              <a:rPr lang="en-US" dirty="0">
                <a:solidFill>
                  <a:schemeClr val="tx2"/>
                </a:solidFill>
                <a:latin typeface="+mn-lt"/>
              </a:rPr>
              <a:t> </a:t>
            </a:r>
            <a:r>
              <a:rPr lang="en-US" dirty="0" err="1">
                <a:solidFill>
                  <a:schemeClr val="tx2"/>
                </a:solidFill>
                <a:latin typeface="+mn-lt"/>
              </a:rPr>
              <a:t>eens</a:t>
            </a:r>
            <a:r>
              <a:rPr lang="en-US" dirty="0">
                <a:solidFill>
                  <a:schemeClr val="tx2"/>
                </a:solidFill>
                <a:latin typeface="+mn-lt"/>
              </a:rPr>
              <a:t> </a:t>
            </a:r>
          </a:p>
          <a:p>
            <a:pPr>
              <a:buFont typeface="Wingdings" panose="05000000000000000000" pitchFamily="2" charset="2"/>
              <a:buChar char="à"/>
            </a:pPr>
            <a:endParaRPr lang="en-US" dirty="0">
              <a:solidFill>
                <a:schemeClr val="tx2"/>
              </a:solidFill>
              <a:latin typeface="+mn-lt"/>
            </a:endParaRPr>
          </a:p>
          <a:p>
            <a:r>
              <a:rPr lang="en-US" b="1" dirty="0">
                <a:solidFill>
                  <a:schemeClr val="tx2"/>
                </a:solidFill>
                <a:effectLst/>
                <a:latin typeface="+mn-lt"/>
              </a:rPr>
              <a:t>Interview</a:t>
            </a:r>
            <a:endParaRPr lang="nl-NL" b="1" dirty="0">
              <a:solidFill>
                <a:schemeClr val="tx2"/>
              </a:solidFill>
              <a:latin typeface="+mn-lt"/>
              <a:ea typeface="SimSun" panose="02010600030101010101" pitchFamily="2" charset="-122"/>
              <a:cs typeface="Calibri" panose="020F0502020204030204" pitchFamily="34" charset="0"/>
            </a:endParaRPr>
          </a:p>
          <a:p>
            <a:r>
              <a:rPr lang="nl-NL" b="0" dirty="0">
                <a:solidFill>
                  <a:schemeClr val="tx2"/>
                </a:solidFill>
                <a:effectLst/>
                <a:latin typeface="+mn-lt"/>
              </a:rPr>
              <a:t>Verdieping: </a:t>
            </a:r>
            <a:r>
              <a:rPr lang="nl-NL" b="0" i="1" dirty="0">
                <a:solidFill>
                  <a:schemeClr val="tx2"/>
                </a:solidFill>
                <a:effectLst/>
                <a:latin typeface="+mn-lt"/>
              </a:rPr>
              <a:t>“</a:t>
            </a:r>
            <a:r>
              <a:rPr lang="nl-NL" i="1" dirty="0">
                <a:solidFill>
                  <a:schemeClr val="tx2"/>
                </a:solidFill>
                <a:effectLst/>
                <a:latin typeface="+mn-lt"/>
              </a:rPr>
              <a:t>Ja zeker, ik werd ook echt uitgedaagd om steeds wat meer verdieping op te zoeken en ook dingen te doen die wat meer buiten je comfortzone liggen. Maar ik had zeker zelf ook de behoefte om meer te leren”.</a:t>
            </a:r>
          </a:p>
          <a:p>
            <a:endParaRPr lang="nl-NL" i="1" dirty="0">
              <a:solidFill>
                <a:schemeClr val="tx2"/>
              </a:solidFill>
              <a:effectLst/>
              <a:latin typeface="+mn-lt"/>
            </a:endParaRPr>
          </a:p>
          <a:p>
            <a:r>
              <a:rPr lang="nl-NL" dirty="0">
                <a:solidFill>
                  <a:schemeClr val="tx2"/>
                </a:solidFill>
                <a:latin typeface="+mn-lt"/>
              </a:rPr>
              <a:t>Nieuwe invalshoeken: </a:t>
            </a:r>
            <a:r>
              <a:rPr lang="nl-NL" i="1" dirty="0">
                <a:solidFill>
                  <a:schemeClr val="tx2"/>
                </a:solidFill>
                <a:effectLst/>
                <a:latin typeface="+mn-lt"/>
              </a:rPr>
              <a:t>“Omdat je bij de leerwerkplaats heel erg wordt gestimuleerd om met je opdrachten bezig te zijn, dus dan krijg je elke keer weer een beetje een nieuwe invalshoek hoe je kan kijken. Omdat je op stage steeds met nieuwe taken bezig gaat en nieuwe dingen ziet in een dagelijkse dag of in het werkveld.”</a:t>
            </a:r>
          </a:p>
          <a:p>
            <a:endParaRPr lang="nl-NL" sz="1000" dirty="0">
              <a:solidFill>
                <a:schemeClr val="tx2"/>
              </a:solidFill>
              <a:effectLst/>
              <a:latin typeface="+mn-lt"/>
              <a:ea typeface="SimSun" panose="02010600030101010101" pitchFamily="2" charset="-122"/>
              <a:cs typeface="Arial" panose="020B0604020202020204" pitchFamily="34" charset="0"/>
            </a:endParaRPr>
          </a:p>
        </p:txBody>
      </p:sp>
      <p:sp>
        <p:nvSpPr>
          <p:cNvPr id="3" name="Titel 2"/>
          <p:cNvSpPr>
            <a:spLocks noGrp="1"/>
          </p:cNvSpPr>
          <p:nvPr>
            <p:ph type="title"/>
          </p:nvPr>
        </p:nvSpPr>
        <p:spPr/>
        <p:txBody>
          <a:bodyPr/>
          <a:lstStyle/>
          <a:p>
            <a:r>
              <a:rPr lang="nl-NL" dirty="0"/>
              <a:t>Bouwsteen 1: Urgentie</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3"/>
          <a:srcRect/>
          <a:stretch>
            <a:fillRect/>
          </a:stretch>
        </p:blipFill>
        <p:spPr/>
      </p:pic>
    </p:spTree>
    <p:extLst>
      <p:ext uri="{BB962C8B-B14F-4D97-AF65-F5344CB8AC3E}">
        <p14:creationId xmlns:p14="http://schemas.microsoft.com/office/powerpoint/2010/main" val="37863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13</a:t>
            </a:fld>
            <a:endParaRPr lang="nl-NL" dirty="0"/>
          </a:p>
        </p:txBody>
      </p:sp>
      <p:sp>
        <p:nvSpPr>
          <p:cNvPr id="4" name="Tijdelijke aanduiding voor tekst 3"/>
          <p:cNvSpPr>
            <a:spLocks noGrp="1"/>
          </p:cNvSpPr>
          <p:nvPr>
            <p:ph type="body" sz="quarter" idx="15"/>
          </p:nvPr>
        </p:nvSpPr>
        <p:spPr>
          <a:xfrm>
            <a:off x="323850" y="2017486"/>
            <a:ext cx="7978775" cy="2658833"/>
          </a:xfrm>
        </p:spPr>
        <p:txBody>
          <a:bodyPr>
            <a:normAutofit/>
          </a:bodyPr>
          <a:lstStyle/>
          <a:p>
            <a:pPr marL="0" indent="0">
              <a:buNone/>
            </a:pPr>
            <a:r>
              <a:rPr lang="nl-NL" b="1" dirty="0">
                <a:solidFill>
                  <a:schemeClr val="tx2"/>
                </a:solidFill>
                <a:effectLst/>
                <a:latin typeface="+mn-lt"/>
                <a:ea typeface="SimSun" panose="02010600030101010101" pitchFamily="2" charset="-122"/>
              </a:rPr>
              <a:t>Wat is het: </a:t>
            </a:r>
            <a:r>
              <a:rPr lang="nl-NL" dirty="0">
                <a:solidFill>
                  <a:schemeClr val="tx2"/>
                </a:solidFill>
                <a:effectLst/>
                <a:latin typeface="+mn-lt"/>
                <a:ea typeface="SimSun" panose="02010600030101010101" pitchFamily="2" charset="-122"/>
              </a:rPr>
              <a:t>In deze </a:t>
            </a:r>
            <a:r>
              <a:rPr lang="nl-NL" dirty="0">
                <a:solidFill>
                  <a:schemeClr val="tx2"/>
                </a:solidFill>
                <a:latin typeface="+mn-lt"/>
                <a:ea typeface="SimSun" panose="02010600030101010101" pitchFamily="2" charset="-122"/>
              </a:rPr>
              <a:t>bouwsteen staat centraal dat de student regie heeft over het</a:t>
            </a:r>
            <a:r>
              <a:rPr lang="nl-NL" dirty="0">
                <a:solidFill>
                  <a:schemeClr val="tx2"/>
                </a:solidFill>
                <a:effectLst/>
                <a:latin typeface="+mn-lt"/>
                <a:ea typeface="SimSun" panose="02010600030101010101" pitchFamily="2" charset="-122"/>
              </a:rPr>
              <a:t> eigen </a:t>
            </a:r>
            <a:r>
              <a:rPr lang="nl-NL" dirty="0" err="1">
                <a:solidFill>
                  <a:schemeClr val="tx2"/>
                </a:solidFill>
                <a:effectLst/>
                <a:latin typeface="+mn-lt"/>
                <a:ea typeface="SimSun" panose="02010600030101010101" pitchFamily="2" charset="-122"/>
              </a:rPr>
              <a:t>leerpad</a:t>
            </a:r>
            <a:r>
              <a:rPr lang="nl-NL" dirty="0">
                <a:solidFill>
                  <a:schemeClr val="tx2"/>
                </a:solidFill>
                <a:effectLst/>
                <a:latin typeface="+mn-lt"/>
                <a:ea typeface="SimSun" panose="02010600030101010101" pitchFamily="2" charset="-122"/>
              </a:rPr>
              <a:t>. Voorwaarden hierbij zijn dat er transparantie is over kritische elementen van de beroepsbekwaamheid en (tussen)stations in het curriculum. Studenten worden gezien als partners.</a:t>
            </a:r>
          </a:p>
          <a:p>
            <a:endParaRPr lang="nl-NL" dirty="0">
              <a:solidFill>
                <a:schemeClr val="tx2"/>
              </a:solidFill>
              <a:latin typeface="+mn-lt"/>
              <a:ea typeface="SimSun" panose="02010600030101010101" pitchFamily="2" charset="-122"/>
              <a:sym typeface="Wingdings" panose="05000000000000000000" pitchFamily="2" charset="2"/>
            </a:endParaRPr>
          </a:p>
          <a:p>
            <a:pPr marL="0" indent="0">
              <a:buNone/>
            </a:pPr>
            <a:r>
              <a:rPr lang="nl-NL" b="1" dirty="0">
                <a:solidFill>
                  <a:schemeClr val="tx2"/>
                </a:solidFill>
                <a:latin typeface="+mn-lt"/>
                <a:ea typeface="SimSun" panose="02010600030101010101" pitchFamily="2" charset="-122"/>
                <a:sym typeface="Wingdings" panose="05000000000000000000" pitchFamily="2" charset="2"/>
              </a:rPr>
              <a:t>Hoe</a:t>
            </a:r>
            <a:r>
              <a:rPr lang="nl-NL" dirty="0">
                <a:solidFill>
                  <a:schemeClr val="tx2"/>
                </a:solidFill>
                <a:latin typeface="+mn-lt"/>
                <a:ea typeface="SimSun" panose="02010600030101010101" pitchFamily="2" charset="-122"/>
                <a:sym typeface="Wingdings" panose="05000000000000000000" pitchFamily="2" charset="2"/>
              </a:rPr>
              <a:t> ervaren studenten de regie over het eigen leren in de leerwerkplaats? </a:t>
            </a:r>
          </a:p>
          <a:p>
            <a:pPr marL="0" indent="0">
              <a:buNone/>
            </a:pPr>
            <a:endParaRPr lang="nl-NL" dirty="0">
              <a:solidFill>
                <a:schemeClr val="tx2"/>
              </a:solidFill>
              <a:latin typeface="+mn-lt"/>
              <a:ea typeface="SimSun" panose="02010600030101010101" pitchFamily="2" charset="-122"/>
              <a:sym typeface="Wingdings" panose="05000000000000000000" pitchFamily="2" charset="2"/>
            </a:endParaRPr>
          </a:p>
          <a:p>
            <a:pPr marL="0" indent="0">
              <a:buNone/>
            </a:pPr>
            <a:r>
              <a:rPr lang="en-US" b="1" dirty="0" err="1">
                <a:solidFill>
                  <a:schemeClr val="tx2"/>
                </a:solidFill>
                <a:latin typeface="+mn-lt"/>
              </a:rPr>
              <a:t>Enquete</a:t>
            </a:r>
            <a:r>
              <a:rPr lang="en-US" b="1" dirty="0">
                <a:solidFill>
                  <a:schemeClr val="tx2"/>
                </a:solidFill>
                <a:latin typeface="+mn-lt"/>
              </a:rPr>
              <a:t>: </a:t>
            </a:r>
          </a:p>
          <a:p>
            <a:pPr>
              <a:buFont typeface="Wingdings" panose="05000000000000000000" pitchFamily="2" charset="2"/>
              <a:buChar char="à"/>
            </a:pPr>
            <a:r>
              <a:rPr lang="en-US" dirty="0" err="1">
                <a:solidFill>
                  <a:schemeClr val="tx2"/>
                </a:solidFill>
                <a:latin typeface="+mn-lt"/>
              </a:rPr>
              <a:t>Controle</a:t>
            </a:r>
            <a:r>
              <a:rPr lang="en-US" dirty="0">
                <a:solidFill>
                  <a:schemeClr val="tx2"/>
                </a:solidFill>
                <a:latin typeface="+mn-lt"/>
              </a:rPr>
              <a:t> over eigen </a:t>
            </a:r>
            <a:r>
              <a:rPr lang="en-US" dirty="0" err="1">
                <a:solidFill>
                  <a:schemeClr val="tx2"/>
                </a:solidFill>
                <a:latin typeface="+mn-lt"/>
              </a:rPr>
              <a:t>leren</a:t>
            </a:r>
            <a:r>
              <a:rPr lang="en-US" dirty="0">
                <a:solidFill>
                  <a:schemeClr val="tx2"/>
                </a:solidFill>
                <a:latin typeface="+mn-lt"/>
              </a:rPr>
              <a:t>: </a:t>
            </a:r>
            <a:r>
              <a:rPr lang="en-US" dirty="0" err="1">
                <a:solidFill>
                  <a:schemeClr val="tx2"/>
                </a:solidFill>
                <a:latin typeface="+mn-lt"/>
              </a:rPr>
              <a:t>Eens</a:t>
            </a:r>
            <a:r>
              <a:rPr lang="en-US" dirty="0">
                <a:solidFill>
                  <a:schemeClr val="tx2"/>
                </a:solidFill>
                <a:latin typeface="+mn-lt"/>
              </a:rPr>
              <a:t>/</a:t>
            </a:r>
            <a:r>
              <a:rPr lang="en-US" dirty="0" err="1">
                <a:solidFill>
                  <a:schemeClr val="tx2"/>
                </a:solidFill>
                <a:latin typeface="+mn-lt"/>
              </a:rPr>
              <a:t>helemaal</a:t>
            </a:r>
            <a:r>
              <a:rPr lang="en-US" dirty="0">
                <a:solidFill>
                  <a:schemeClr val="tx2"/>
                </a:solidFill>
                <a:latin typeface="+mn-lt"/>
              </a:rPr>
              <a:t> </a:t>
            </a:r>
            <a:r>
              <a:rPr lang="en-US" dirty="0" err="1">
                <a:solidFill>
                  <a:schemeClr val="tx2"/>
                </a:solidFill>
                <a:latin typeface="+mn-lt"/>
              </a:rPr>
              <a:t>eens</a:t>
            </a:r>
            <a:endParaRPr lang="en-US" dirty="0">
              <a:solidFill>
                <a:schemeClr val="tx2"/>
              </a:solidFill>
              <a:latin typeface="+mn-lt"/>
            </a:endParaRPr>
          </a:p>
          <a:p>
            <a:pPr marL="0" indent="0">
              <a:buNone/>
            </a:pPr>
            <a:endParaRPr lang="en-US" sz="1000" b="1" dirty="0">
              <a:solidFill>
                <a:schemeClr val="tx2"/>
              </a:solidFill>
              <a:latin typeface="+mn-lt"/>
            </a:endParaRPr>
          </a:p>
          <a:p>
            <a:endParaRPr lang="en-US" sz="1000" dirty="0">
              <a:solidFill>
                <a:schemeClr val="tx2"/>
              </a:solidFill>
              <a:latin typeface="+mn-lt"/>
            </a:endParaRPr>
          </a:p>
          <a:p>
            <a:endParaRPr lang="en-US" sz="1000" dirty="0">
              <a:solidFill>
                <a:schemeClr val="tx2"/>
              </a:solidFill>
              <a:latin typeface="+mn-lt"/>
              <a:sym typeface="Wingdings" panose="05000000000000000000" pitchFamily="2" charset="2"/>
            </a:endParaRPr>
          </a:p>
        </p:txBody>
      </p:sp>
      <p:sp>
        <p:nvSpPr>
          <p:cNvPr id="3" name="Titel 2"/>
          <p:cNvSpPr>
            <a:spLocks noGrp="1"/>
          </p:cNvSpPr>
          <p:nvPr>
            <p:ph type="title"/>
          </p:nvPr>
        </p:nvSpPr>
        <p:spPr/>
        <p:txBody>
          <a:bodyPr/>
          <a:lstStyle/>
          <a:p>
            <a:r>
              <a:rPr lang="nl-NL" dirty="0"/>
              <a:t>Bouwsteen 2. Zelfmanagement (1/2)</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3"/>
          <a:srcRect/>
          <a:stretch>
            <a:fillRect/>
          </a:stretch>
        </p:blipFill>
        <p:spPr/>
      </p:pic>
    </p:spTree>
    <p:extLst>
      <p:ext uri="{BB962C8B-B14F-4D97-AF65-F5344CB8AC3E}">
        <p14:creationId xmlns:p14="http://schemas.microsoft.com/office/powerpoint/2010/main" val="18667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14</a:t>
            </a:fld>
            <a:endParaRPr lang="nl-NL" dirty="0"/>
          </a:p>
        </p:txBody>
      </p:sp>
      <p:sp>
        <p:nvSpPr>
          <p:cNvPr id="4" name="Tijdelijke aanduiding voor tekst 3"/>
          <p:cNvSpPr>
            <a:spLocks noGrp="1"/>
          </p:cNvSpPr>
          <p:nvPr>
            <p:ph type="body" sz="quarter" idx="15"/>
          </p:nvPr>
        </p:nvSpPr>
        <p:spPr>
          <a:xfrm>
            <a:off x="323850" y="1937657"/>
            <a:ext cx="7978775" cy="2738662"/>
          </a:xfrm>
        </p:spPr>
        <p:txBody>
          <a:bodyPr>
            <a:normAutofit/>
          </a:bodyPr>
          <a:lstStyle/>
          <a:p>
            <a:pPr marL="0" indent="0">
              <a:buNone/>
            </a:pPr>
            <a:r>
              <a:rPr lang="en-US" sz="1200" b="1" dirty="0">
                <a:solidFill>
                  <a:schemeClr val="tx2"/>
                </a:solidFill>
                <a:latin typeface="+mn-lt"/>
              </a:rPr>
              <a:t>Interview</a:t>
            </a:r>
            <a:r>
              <a:rPr lang="en-US" sz="1200" dirty="0">
                <a:solidFill>
                  <a:schemeClr val="tx2"/>
                </a:solidFill>
                <a:latin typeface="+mn-lt"/>
              </a:rPr>
              <a:t>: </a:t>
            </a:r>
          </a:p>
          <a:p>
            <a:r>
              <a:rPr lang="nl-NL" sz="1200" dirty="0">
                <a:solidFill>
                  <a:schemeClr val="tx2"/>
                </a:solidFill>
                <a:latin typeface="+mn-lt"/>
              </a:rPr>
              <a:t>Aansluiten bij leerstijl: </a:t>
            </a:r>
            <a:r>
              <a:rPr lang="nl-NL" sz="1200" i="1" dirty="0">
                <a:solidFill>
                  <a:schemeClr val="tx2"/>
                </a:solidFill>
                <a:latin typeface="+mn-lt"/>
              </a:rPr>
              <a:t>“Ja zeker, ik heb ook met mijn begeleiders iedere twee weken een gesprek gehad en ik moest ook reflecties schrijven en indienen bij de praktijkbegeleiders. Ze waren heel er op zoeken naar wat mijn behoefte was en ze wilde ook aansluiten bij hoe mijn leerstijl was. Dat was eigenlijk heel prettig, dus op die manier gaven ze mij heel erg de ruimte om te leren zoals ja ik dat prettig vond.”</a:t>
            </a:r>
          </a:p>
          <a:p>
            <a:endParaRPr lang="nl-NL" sz="1200" i="1" dirty="0">
              <a:solidFill>
                <a:schemeClr val="tx2"/>
              </a:solidFill>
              <a:latin typeface="+mn-lt"/>
            </a:endParaRPr>
          </a:p>
          <a:p>
            <a:r>
              <a:rPr lang="nl-NL" sz="1200" dirty="0">
                <a:solidFill>
                  <a:schemeClr val="tx2"/>
                </a:solidFill>
                <a:latin typeface="+mn-lt"/>
              </a:rPr>
              <a:t>Soms ook lastig: </a:t>
            </a:r>
            <a:r>
              <a:rPr lang="nl-NL" sz="1200" i="1" dirty="0">
                <a:solidFill>
                  <a:schemeClr val="tx2"/>
                </a:solidFill>
                <a:latin typeface="+mn-lt"/>
              </a:rPr>
              <a:t>“Ja, persoonlijk vond ik het ook lastig dat ze je zo vrij lieten en ik het zo op mijn manier wilde doen dat ik op een gegeven moment niet zo goed meer wist wat mijn manier was of hoe ik het wilde doen. Dat vond ik wel erg lastig. Maar uiteindelijk heb ik wel goede gesprekken gehad met mijn praktijkbegeleiders en m’n docent. Ik heb dat ingebracht in mijn lessen en ben ik er uiteindelijk wel uitgekomen. Toen heb ik mijn draai kunnen vinden.” </a:t>
            </a:r>
            <a:endParaRPr lang="nl-NL" sz="1200" dirty="0">
              <a:solidFill>
                <a:schemeClr val="tx2"/>
              </a:solidFill>
              <a:latin typeface="+mn-lt"/>
            </a:endParaRPr>
          </a:p>
          <a:p>
            <a:pPr marL="0" indent="0">
              <a:buNone/>
            </a:pPr>
            <a:endParaRPr lang="en-US" sz="1000" b="1" dirty="0">
              <a:solidFill>
                <a:schemeClr val="tx2"/>
              </a:solidFill>
              <a:latin typeface="+mn-lt"/>
            </a:endParaRPr>
          </a:p>
          <a:p>
            <a:endParaRPr lang="en-US" sz="1000" dirty="0">
              <a:solidFill>
                <a:schemeClr val="tx2"/>
              </a:solidFill>
              <a:latin typeface="+mn-lt"/>
            </a:endParaRPr>
          </a:p>
          <a:p>
            <a:endParaRPr lang="en-US" sz="1000" dirty="0">
              <a:solidFill>
                <a:schemeClr val="tx2"/>
              </a:solidFill>
              <a:latin typeface="+mn-lt"/>
              <a:sym typeface="Wingdings" panose="05000000000000000000" pitchFamily="2" charset="2"/>
            </a:endParaRPr>
          </a:p>
        </p:txBody>
      </p:sp>
      <p:sp>
        <p:nvSpPr>
          <p:cNvPr id="3" name="Titel 2"/>
          <p:cNvSpPr>
            <a:spLocks noGrp="1"/>
          </p:cNvSpPr>
          <p:nvPr>
            <p:ph type="title"/>
          </p:nvPr>
        </p:nvSpPr>
        <p:spPr/>
        <p:txBody>
          <a:bodyPr/>
          <a:lstStyle/>
          <a:p>
            <a:r>
              <a:rPr lang="nl-NL" dirty="0"/>
              <a:t>Bouwsteen 2. Zelfmanagement (2/2)</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3"/>
          <a:srcRect/>
          <a:stretch>
            <a:fillRect/>
          </a:stretch>
        </p:blipFill>
        <p:spPr/>
      </p:pic>
    </p:spTree>
    <p:extLst>
      <p:ext uri="{BB962C8B-B14F-4D97-AF65-F5344CB8AC3E}">
        <p14:creationId xmlns:p14="http://schemas.microsoft.com/office/powerpoint/2010/main" val="172946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15</a:t>
            </a:fld>
            <a:endParaRPr lang="nl-NL" dirty="0"/>
          </a:p>
        </p:txBody>
      </p:sp>
      <p:sp>
        <p:nvSpPr>
          <p:cNvPr id="4" name="Tijdelijke aanduiding voor tekst 3"/>
          <p:cNvSpPr>
            <a:spLocks noGrp="1"/>
          </p:cNvSpPr>
          <p:nvPr>
            <p:ph type="body" sz="quarter" idx="15"/>
          </p:nvPr>
        </p:nvSpPr>
        <p:spPr>
          <a:xfrm>
            <a:off x="323850" y="2315029"/>
            <a:ext cx="8110849" cy="2487707"/>
          </a:xfrm>
        </p:spPr>
        <p:txBody>
          <a:bodyPr>
            <a:normAutofit/>
          </a:bodyPr>
          <a:lstStyle/>
          <a:p>
            <a:pPr marL="0" indent="0">
              <a:buNone/>
            </a:pPr>
            <a:r>
              <a:rPr lang="nl-NL" b="1" dirty="0">
                <a:solidFill>
                  <a:schemeClr val="tx2"/>
                </a:solidFill>
                <a:effectLst/>
                <a:latin typeface="+mn-lt"/>
                <a:ea typeface="SimSun" panose="02010600030101010101" pitchFamily="2" charset="-122"/>
              </a:rPr>
              <a:t>Wat is het: </a:t>
            </a:r>
            <a:r>
              <a:rPr lang="nl-NL" dirty="0">
                <a:solidFill>
                  <a:schemeClr val="tx2"/>
                </a:solidFill>
                <a:effectLst/>
                <a:latin typeface="+mn-lt"/>
                <a:ea typeface="SimSun" panose="02010600030101010101" pitchFamily="2" charset="-122"/>
              </a:rPr>
              <a:t>Binnen deze bouwsteen staat het leren in coöperatie, interacti</a:t>
            </a:r>
            <a:r>
              <a:rPr lang="nl-NL" dirty="0">
                <a:solidFill>
                  <a:schemeClr val="tx2"/>
                </a:solidFill>
                <a:latin typeface="+mn-lt"/>
                <a:ea typeface="SimSun" panose="02010600030101010101" pitchFamily="2" charset="-122"/>
              </a:rPr>
              <a:t>e en coaching centraal. Er wordt kennis gedeeld binnen en tussen gemeenschappen van </a:t>
            </a:r>
            <a:r>
              <a:rPr lang="nl-NL" dirty="0" err="1">
                <a:solidFill>
                  <a:schemeClr val="tx2"/>
                </a:solidFill>
                <a:latin typeface="+mn-lt"/>
                <a:ea typeface="SimSun" panose="02010600030101010101" pitchFamily="2" charset="-122"/>
              </a:rPr>
              <a:t>lerenden</a:t>
            </a:r>
            <a:r>
              <a:rPr lang="nl-NL" dirty="0">
                <a:solidFill>
                  <a:schemeClr val="tx2"/>
                </a:solidFill>
                <a:latin typeface="+mn-lt"/>
                <a:ea typeface="SimSun" panose="02010600030101010101" pitchFamily="2" charset="-122"/>
              </a:rPr>
              <a:t>. </a:t>
            </a:r>
          </a:p>
          <a:p>
            <a:pPr marL="0" indent="0">
              <a:buNone/>
            </a:pPr>
            <a:endParaRPr lang="nl-NL" dirty="0">
              <a:solidFill>
                <a:schemeClr val="tx2"/>
              </a:solidFill>
              <a:latin typeface="+mn-lt"/>
              <a:ea typeface="SimSun" panose="02010600030101010101" pitchFamily="2" charset="-122"/>
            </a:endParaRPr>
          </a:p>
          <a:p>
            <a:pPr marL="0" indent="0">
              <a:buNone/>
            </a:pPr>
            <a:r>
              <a:rPr lang="nl-NL" b="1" dirty="0">
                <a:solidFill>
                  <a:schemeClr val="tx2"/>
                </a:solidFill>
                <a:latin typeface="+mn-lt"/>
                <a:ea typeface="SimSun" panose="02010600030101010101" pitchFamily="2" charset="-122"/>
              </a:rPr>
              <a:t>Van wie </a:t>
            </a:r>
            <a:r>
              <a:rPr lang="nl-NL" dirty="0">
                <a:solidFill>
                  <a:schemeClr val="tx2"/>
                </a:solidFill>
                <a:latin typeface="+mn-lt"/>
                <a:ea typeface="SimSun" panose="02010600030101010101" pitchFamily="2" charset="-122"/>
              </a:rPr>
              <a:t>wordt geleerd in de leerwerkplaats? </a:t>
            </a:r>
          </a:p>
          <a:p>
            <a:pPr marL="0" indent="0">
              <a:buNone/>
            </a:pPr>
            <a:endParaRPr lang="nl-NL" dirty="0">
              <a:solidFill>
                <a:schemeClr val="tx2"/>
              </a:solidFill>
              <a:latin typeface="+mn-lt"/>
              <a:ea typeface="SimSun" panose="02010600030101010101" pitchFamily="2" charset="-122"/>
              <a:sym typeface="Wingdings" panose="05000000000000000000" pitchFamily="2" charset="2"/>
            </a:endParaRPr>
          </a:p>
          <a:p>
            <a:pPr marL="0" indent="0">
              <a:buNone/>
            </a:pPr>
            <a:r>
              <a:rPr lang="nl-NL" b="1" dirty="0" err="1">
                <a:solidFill>
                  <a:schemeClr val="tx2"/>
                </a:solidFill>
                <a:latin typeface="+mn-lt"/>
                <a:cs typeface="Times New Roman" panose="02020603050405020304" pitchFamily="18" charset="0"/>
              </a:rPr>
              <a:t>Enquete</a:t>
            </a:r>
            <a:r>
              <a:rPr lang="nl-NL" b="1" dirty="0">
                <a:solidFill>
                  <a:schemeClr val="tx2"/>
                </a:solidFill>
                <a:latin typeface="+mn-lt"/>
                <a:cs typeface="Times New Roman" panose="02020603050405020304" pitchFamily="18" charset="0"/>
              </a:rPr>
              <a:t>: ik leer van… </a:t>
            </a:r>
          </a:p>
          <a:p>
            <a:r>
              <a:rPr lang="nl-NL" dirty="0">
                <a:solidFill>
                  <a:schemeClr val="tx2"/>
                </a:solidFill>
                <a:latin typeface="+mn-lt"/>
              </a:rPr>
              <a:t>Begeleiders: Eens (2), helemaal eens (3) </a:t>
            </a:r>
          </a:p>
          <a:p>
            <a:r>
              <a:rPr lang="nl-NL" dirty="0">
                <a:solidFill>
                  <a:schemeClr val="tx2"/>
                </a:solidFill>
                <a:latin typeface="+mn-lt"/>
              </a:rPr>
              <a:t>Medestudenten: Eens (3) helemaal eens (2) </a:t>
            </a:r>
          </a:p>
          <a:p>
            <a:r>
              <a:rPr lang="nl-NL" dirty="0">
                <a:solidFill>
                  <a:schemeClr val="tx2"/>
                </a:solidFill>
                <a:latin typeface="+mn-lt"/>
              </a:rPr>
              <a:t>Doelgroep: Eens (2), helemaal eens (3) </a:t>
            </a:r>
          </a:p>
          <a:p>
            <a:pPr marL="0" indent="0">
              <a:buNone/>
            </a:pPr>
            <a:endParaRPr lang="nl-NL" sz="1000" b="1" dirty="0">
              <a:solidFill>
                <a:schemeClr val="tx2"/>
              </a:solidFill>
              <a:latin typeface="+mn-lt"/>
              <a:cs typeface="Times New Roman" panose="02020603050405020304" pitchFamily="18" charset="0"/>
            </a:endParaRPr>
          </a:p>
          <a:p>
            <a:pPr marL="0" indent="0">
              <a:buNone/>
            </a:pPr>
            <a:endParaRPr lang="en-US" sz="1000" dirty="0">
              <a:solidFill>
                <a:schemeClr val="tx2"/>
              </a:solidFill>
              <a:latin typeface="+mn-lt"/>
              <a:sym typeface="Wingdings" panose="05000000000000000000" pitchFamily="2" charset="2"/>
            </a:endParaRPr>
          </a:p>
        </p:txBody>
      </p:sp>
      <p:sp>
        <p:nvSpPr>
          <p:cNvPr id="3" name="Titel 2"/>
          <p:cNvSpPr>
            <a:spLocks noGrp="1"/>
          </p:cNvSpPr>
          <p:nvPr>
            <p:ph type="title"/>
          </p:nvPr>
        </p:nvSpPr>
        <p:spPr/>
        <p:txBody>
          <a:bodyPr/>
          <a:lstStyle/>
          <a:p>
            <a:r>
              <a:rPr lang="nl-NL" dirty="0"/>
              <a:t>Bouwsteen 3: Community &amp; Kennisdeling (1/2)</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3"/>
          <a:srcRect/>
          <a:stretch>
            <a:fillRect/>
          </a:stretch>
        </p:blipFill>
        <p:spPr/>
      </p:pic>
    </p:spTree>
    <p:extLst>
      <p:ext uri="{BB962C8B-B14F-4D97-AF65-F5344CB8AC3E}">
        <p14:creationId xmlns:p14="http://schemas.microsoft.com/office/powerpoint/2010/main" val="344939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16</a:t>
            </a:fld>
            <a:endParaRPr lang="nl-NL" dirty="0"/>
          </a:p>
        </p:txBody>
      </p:sp>
      <p:sp>
        <p:nvSpPr>
          <p:cNvPr id="4" name="Tijdelijke aanduiding voor tekst 3"/>
          <p:cNvSpPr>
            <a:spLocks noGrp="1"/>
          </p:cNvSpPr>
          <p:nvPr>
            <p:ph type="body" sz="quarter" idx="15"/>
          </p:nvPr>
        </p:nvSpPr>
        <p:spPr>
          <a:xfrm>
            <a:off x="323850" y="1799771"/>
            <a:ext cx="8110849" cy="3150392"/>
          </a:xfrm>
        </p:spPr>
        <p:txBody>
          <a:bodyPr>
            <a:normAutofit fontScale="92500"/>
          </a:bodyPr>
          <a:lstStyle/>
          <a:p>
            <a:pPr marL="0" indent="0">
              <a:buNone/>
            </a:pPr>
            <a:r>
              <a:rPr lang="nl-NL" sz="1300" b="1" dirty="0">
                <a:solidFill>
                  <a:schemeClr val="tx2"/>
                </a:solidFill>
                <a:latin typeface="+mn-lt"/>
                <a:cs typeface="Times New Roman" panose="02020603050405020304" pitchFamily="18" charset="0"/>
              </a:rPr>
              <a:t>Interview: </a:t>
            </a:r>
          </a:p>
          <a:p>
            <a:r>
              <a:rPr lang="nl-NL" sz="1300" dirty="0">
                <a:solidFill>
                  <a:schemeClr val="tx2"/>
                </a:solidFill>
                <a:latin typeface="+mn-lt"/>
              </a:rPr>
              <a:t>Over begeleiders: </a:t>
            </a:r>
            <a:r>
              <a:rPr lang="nl-NL" sz="1300" i="1" dirty="0">
                <a:solidFill>
                  <a:schemeClr val="tx2"/>
                </a:solidFill>
                <a:latin typeface="+mn-lt"/>
              </a:rPr>
              <a:t>“De ene collega die laat dat heel erg en een andere collega die gaat er echt naast zitten. [...] Want ik heb zo beide manieren geprobeerd en toen merkte ik uiteindelijk toch dat het voor mij beter werkt om er dan toch even naast te gaan zitten. Die jongere heeft dat ook echt aan mij teruggegeven dat ze dat als prettig ervaart dat ik er even bij bleef. Zo zie je hoe verschillend het is.” </a:t>
            </a:r>
          </a:p>
          <a:p>
            <a:endParaRPr lang="nl-NL" sz="1300" i="1" dirty="0">
              <a:solidFill>
                <a:schemeClr val="tx2"/>
              </a:solidFill>
              <a:latin typeface="+mn-lt"/>
            </a:endParaRPr>
          </a:p>
          <a:p>
            <a:r>
              <a:rPr lang="nl-NL" sz="1300" dirty="0">
                <a:solidFill>
                  <a:schemeClr val="tx2"/>
                </a:solidFill>
                <a:latin typeface="+mn-lt"/>
              </a:rPr>
              <a:t>Over medestudenten: </a:t>
            </a:r>
            <a:r>
              <a:rPr lang="nl-NL" sz="1300" i="1" dirty="0">
                <a:solidFill>
                  <a:schemeClr val="tx2"/>
                </a:solidFill>
                <a:latin typeface="+mn-lt"/>
              </a:rPr>
              <a:t>“Ja, zeker, ook omdat je elkaar dus juist heel persoonlijk leert kennen, ga je ook wel zien hoe je daarin een stukje kan overnemen van elkaar. Of ondervinden dat dat juist niet bij je past. Wij hadden ook met elkaar een groepsapp. Eerst gingen we met elkaar kijken of we er uit kwamen dan gingen we onze docenten benaderen.”</a:t>
            </a:r>
          </a:p>
          <a:p>
            <a:endParaRPr lang="nl-NL" sz="1300" i="1" dirty="0">
              <a:solidFill>
                <a:schemeClr val="tx2"/>
              </a:solidFill>
              <a:latin typeface="+mn-lt"/>
            </a:endParaRPr>
          </a:p>
          <a:p>
            <a:r>
              <a:rPr lang="nl-NL" sz="1300" dirty="0">
                <a:solidFill>
                  <a:schemeClr val="tx2"/>
                </a:solidFill>
                <a:latin typeface="+mn-lt"/>
              </a:rPr>
              <a:t>Over de doelgroep</a:t>
            </a:r>
            <a:r>
              <a:rPr lang="nl-NL" sz="1300" i="1" dirty="0">
                <a:solidFill>
                  <a:schemeClr val="tx2"/>
                </a:solidFill>
                <a:latin typeface="+mn-lt"/>
              </a:rPr>
              <a:t>: “Dat vind ik ook wel juist het mooie aan het sociale werk dat je ook van je doelgroep leert. Soms is het een toch nog wel positieve houding die ze bijvoorbeeld hebben ondanks alles wat ze meemaken. Soms leer je ook hoe je iets beter niet kan doen, omdat ze dat op toch op hun manier teruggeven. Dus daar heb ik ook zeker van geleerd. Op mijn stage heb je veel verschillende problematieken en je leert wel echt dat iedere problematiek en persoon ook een andere benadering nodig heeft. Dus je leert hoe je zelf daarop kan aanpassen, maar toch wel jezelf blijft als persoon.” </a:t>
            </a:r>
          </a:p>
          <a:p>
            <a:pPr marL="0" indent="0">
              <a:buNone/>
            </a:pPr>
            <a:endParaRPr lang="nl-NL" sz="1000" b="1" dirty="0">
              <a:solidFill>
                <a:schemeClr val="tx2"/>
              </a:solidFill>
              <a:latin typeface="+mn-lt"/>
              <a:cs typeface="Times New Roman" panose="02020603050405020304" pitchFamily="18" charset="0"/>
            </a:endParaRPr>
          </a:p>
          <a:p>
            <a:pPr marL="0" indent="0">
              <a:buNone/>
            </a:pPr>
            <a:endParaRPr lang="en-US" sz="1000" dirty="0">
              <a:solidFill>
                <a:schemeClr val="tx2"/>
              </a:solidFill>
              <a:latin typeface="+mn-lt"/>
              <a:sym typeface="Wingdings" panose="05000000000000000000" pitchFamily="2" charset="2"/>
            </a:endParaRPr>
          </a:p>
        </p:txBody>
      </p:sp>
      <p:sp>
        <p:nvSpPr>
          <p:cNvPr id="3" name="Titel 2"/>
          <p:cNvSpPr>
            <a:spLocks noGrp="1"/>
          </p:cNvSpPr>
          <p:nvPr>
            <p:ph type="title"/>
          </p:nvPr>
        </p:nvSpPr>
        <p:spPr>
          <a:xfrm>
            <a:off x="331275" y="627310"/>
            <a:ext cx="7984772" cy="1108357"/>
          </a:xfrm>
        </p:spPr>
        <p:txBody>
          <a:bodyPr/>
          <a:lstStyle/>
          <a:p>
            <a:r>
              <a:rPr lang="nl-NL" dirty="0"/>
              <a:t>Bouwsteen 3: Community &amp; Kennisdeling (2/2)</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3"/>
          <a:srcRect/>
          <a:stretch>
            <a:fillRect/>
          </a:stretch>
        </p:blipFill>
        <p:spPr/>
      </p:pic>
    </p:spTree>
    <p:extLst>
      <p:ext uri="{BB962C8B-B14F-4D97-AF65-F5344CB8AC3E}">
        <p14:creationId xmlns:p14="http://schemas.microsoft.com/office/powerpoint/2010/main" val="67053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17</a:t>
            </a:fld>
            <a:endParaRPr lang="nl-NL" dirty="0"/>
          </a:p>
        </p:txBody>
      </p:sp>
      <p:sp>
        <p:nvSpPr>
          <p:cNvPr id="4" name="Tijdelijke aanduiding voor tekst 3"/>
          <p:cNvSpPr>
            <a:spLocks noGrp="1"/>
          </p:cNvSpPr>
          <p:nvPr>
            <p:ph type="body" sz="quarter" idx="15"/>
          </p:nvPr>
        </p:nvSpPr>
        <p:spPr>
          <a:xfrm>
            <a:off x="323850" y="1756229"/>
            <a:ext cx="7978775" cy="3113313"/>
          </a:xfrm>
        </p:spPr>
        <p:txBody>
          <a:bodyPr>
            <a:normAutofit lnSpcReduction="10000"/>
          </a:bodyPr>
          <a:lstStyle/>
          <a:p>
            <a:pPr marL="0" indent="0">
              <a:buNone/>
            </a:pPr>
            <a:r>
              <a:rPr lang="nl-NL" b="1" dirty="0">
                <a:solidFill>
                  <a:schemeClr val="tx2"/>
                </a:solidFill>
                <a:effectLst/>
                <a:latin typeface="+mn-lt"/>
                <a:ea typeface="SimSun" panose="02010600030101010101" pitchFamily="2" charset="-122"/>
              </a:rPr>
              <a:t>Wat is het: </a:t>
            </a:r>
            <a:r>
              <a:rPr lang="nl-NL" dirty="0">
                <a:solidFill>
                  <a:schemeClr val="tx2"/>
                </a:solidFill>
                <a:effectLst/>
                <a:latin typeface="+mn-lt"/>
                <a:ea typeface="SimSun" panose="02010600030101010101" pitchFamily="2" charset="-122"/>
              </a:rPr>
              <a:t>deze bouwsteen gaat over dat een </a:t>
            </a:r>
            <a:r>
              <a:rPr lang="nl-NL" dirty="0" err="1">
                <a:solidFill>
                  <a:schemeClr val="tx2"/>
                </a:solidFill>
                <a:effectLst/>
                <a:latin typeface="+mn-lt"/>
                <a:ea typeface="SimSun" panose="02010600030101010101" pitchFamily="2" charset="-122"/>
              </a:rPr>
              <a:t>blended</a:t>
            </a:r>
            <a:r>
              <a:rPr lang="nl-NL" dirty="0">
                <a:solidFill>
                  <a:schemeClr val="tx2"/>
                </a:solidFill>
                <a:effectLst/>
                <a:latin typeface="+mn-lt"/>
                <a:ea typeface="SimSun" panose="02010600030101010101" pitchFamily="2" charset="-122"/>
              </a:rPr>
              <a:t> leeromgeving een doorgaand leerproces faciliteert, waarbij sprake is van dialoog en diep leren. Hierbij is het belangrijk dat feedback van docent, </a:t>
            </a:r>
            <a:r>
              <a:rPr lang="nl-NL" dirty="0">
                <a:solidFill>
                  <a:schemeClr val="tx2"/>
                </a:solidFill>
                <a:latin typeface="+mn-lt"/>
                <a:ea typeface="SimSun" panose="02010600030101010101" pitchFamily="2" charset="-122"/>
              </a:rPr>
              <a:t>medestudenten en andere actoren wordt gefaciliteerd. Het leren gebeurt hierbij in een s</a:t>
            </a:r>
            <a:r>
              <a:rPr lang="nl-NL" dirty="0">
                <a:solidFill>
                  <a:schemeClr val="tx2"/>
                </a:solidFill>
                <a:effectLst/>
                <a:latin typeface="+mn-lt"/>
                <a:ea typeface="SimSun" panose="02010600030101010101" pitchFamily="2" charset="-122"/>
              </a:rPr>
              <a:t>timulerende, rijke leeromgeving. De digitale omgeving verbindt en faciliteert het leerproces. </a:t>
            </a:r>
          </a:p>
          <a:p>
            <a:pPr marL="0" indent="0">
              <a:buNone/>
            </a:pPr>
            <a:endParaRPr lang="nl-NL" dirty="0">
              <a:solidFill>
                <a:schemeClr val="tx2"/>
              </a:solidFill>
              <a:latin typeface="+mn-lt"/>
              <a:ea typeface="SimSun" panose="02010600030101010101" pitchFamily="2" charset="-122"/>
              <a:sym typeface="Wingdings" panose="05000000000000000000" pitchFamily="2" charset="2"/>
            </a:endParaRPr>
          </a:p>
          <a:p>
            <a:pPr marL="0" indent="0">
              <a:buNone/>
            </a:pPr>
            <a:r>
              <a:rPr lang="nl-NL" b="1" dirty="0">
                <a:solidFill>
                  <a:schemeClr val="tx2"/>
                </a:solidFill>
                <a:latin typeface="+mn-lt"/>
                <a:ea typeface="SimSun" panose="02010600030101010101" pitchFamily="2" charset="-122"/>
                <a:sym typeface="Wingdings" panose="05000000000000000000" pitchFamily="2" charset="2"/>
              </a:rPr>
              <a:t>Hoe </a:t>
            </a:r>
            <a:r>
              <a:rPr lang="nl-NL" dirty="0">
                <a:solidFill>
                  <a:schemeClr val="tx2"/>
                </a:solidFill>
                <a:latin typeface="+mn-lt"/>
                <a:ea typeface="SimSun" panose="02010600030101010101" pitchFamily="2" charset="-122"/>
                <a:sym typeface="Wingdings" panose="05000000000000000000" pitchFamily="2" charset="2"/>
              </a:rPr>
              <a:t>is dit in de leerwerkplaats?</a:t>
            </a:r>
          </a:p>
          <a:p>
            <a:endParaRPr lang="nl-NL" dirty="0">
              <a:solidFill>
                <a:schemeClr val="tx2"/>
              </a:solidFill>
              <a:latin typeface="+mn-lt"/>
              <a:ea typeface="SimSun" panose="02010600030101010101" pitchFamily="2" charset="-122"/>
              <a:sym typeface="Wingdings" panose="05000000000000000000" pitchFamily="2" charset="2"/>
            </a:endParaRPr>
          </a:p>
          <a:p>
            <a:r>
              <a:rPr lang="en-US" dirty="0">
                <a:solidFill>
                  <a:schemeClr val="tx2"/>
                </a:solidFill>
                <a:latin typeface="+mn-lt"/>
                <a:sym typeface="Wingdings" panose="05000000000000000000" pitchFamily="2" charset="2"/>
              </a:rPr>
              <a:t>De </a:t>
            </a:r>
            <a:r>
              <a:rPr lang="en-US" dirty="0" err="1">
                <a:solidFill>
                  <a:schemeClr val="tx2"/>
                </a:solidFill>
                <a:latin typeface="+mn-lt"/>
                <a:sym typeface="Wingdings" panose="05000000000000000000" pitchFamily="2" charset="2"/>
              </a:rPr>
              <a:t>combinatie</a:t>
            </a:r>
            <a:r>
              <a:rPr lang="en-US" dirty="0">
                <a:solidFill>
                  <a:schemeClr val="tx2"/>
                </a:solidFill>
                <a:latin typeface="+mn-lt"/>
                <a:sym typeface="Wingdings" panose="05000000000000000000" pitchFamily="2" charset="2"/>
              </a:rPr>
              <a:t> van </a:t>
            </a:r>
            <a:r>
              <a:rPr lang="en-US" dirty="0" err="1">
                <a:solidFill>
                  <a:schemeClr val="tx2"/>
                </a:solidFill>
                <a:latin typeface="+mn-lt"/>
                <a:sym typeface="Wingdings" panose="05000000000000000000" pitchFamily="2" charset="2"/>
              </a:rPr>
              <a:t>voorbereidingsopdrachten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thuis</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asynchroon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leren</a:t>
            </a:r>
            <a:r>
              <a:rPr lang="en-US" dirty="0">
                <a:solidFill>
                  <a:schemeClr val="tx2"/>
                </a:solidFill>
                <a:latin typeface="+mn-lt"/>
                <a:sym typeface="Wingdings" panose="05000000000000000000" pitchFamily="2" charset="2"/>
              </a:rPr>
              <a:t> in de </a:t>
            </a:r>
            <a:r>
              <a:rPr lang="en-US" dirty="0" err="1">
                <a:solidFill>
                  <a:schemeClr val="tx2"/>
                </a:solidFill>
                <a:latin typeface="+mn-lt"/>
                <a:sym typeface="Wingdings" panose="05000000000000000000" pitchFamily="2" charset="2"/>
              </a:rPr>
              <a:t>praktijk</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en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bespreken</a:t>
            </a:r>
            <a:r>
              <a:rPr lang="en-US" dirty="0">
                <a:solidFill>
                  <a:schemeClr val="tx2"/>
                </a:solidFill>
                <a:latin typeface="+mn-lt"/>
                <a:sym typeface="Wingdings" panose="05000000000000000000" pitchFamily="2" charset="2"/>
              </a:rPr>
              <a:t> in de </a:t>
            </a:r>
            <a:r>
              <a:rPr lang="en-US" dirty="0" err="1">
                <a:solidFill>
                  <a:schemeClr val="tx2"/>
                </a:solidFill>
                <a:latin typeface="+mn-lt"/>
                <a:sym typeface="Wingdings" panose="05000000000000000000" pitchFamily="2" charset="2"/>
              </a:rPr>
              <a:t>klas</a:t>
            </a:r>
            <a:r>
              <a:rPr lang="en-US" dirty="0">
                <a:solidFill>
                  <a:schemeClr val="tx2"/>
                </a:solidFill>
                <a:latin typeface="+mn-lt"/>
                <a:sym typeface="Wingdings" panose="05000000000000000000" pitchFamily="2" charset="2"/>
              </a:rPr>
              <a:t> met </a:t>
            </a:r>
            <a:r>
              <a:rPr lang="en-US" dirty="0" err="1">
                <a:solidFill>
                  <a:schemeClr val="tx2"/>
                </a:solidFill>
                <a:latin typeface="+mn-lt"/>
                <a:sym typeface="Wingdings" panose="05000000000000000000" pitchFamily="2" charset="2"/>
              </a:rPr>
              <a:t>begeleiding</a:t>
            </a:r>
            <a:r>
              <a:rPr lang="en-US" dirty="0">
                <a:solidFill>
                  <a:schemeClr val="tx2"/>
                </a:solidFill>
                <a:latin typeface="+mn-lt"/>
                <a:sym typeface="Wingdings" panose="05000000000000000000" pitchFamily="2" charset="2"/>
              </a:rPr>
              <a:t> van </a:t>
            </a:r>
            <a:r>
              <a:rPr lang="en-US" dirty="0" err="1">
                <a:solidFill>
                  <a:schemeClr val="tx2"/>
                </a:solidFill>
                <a:latin typeface="+mn-lt"/>
                <a:sym typeface="Wingdings" panose="05000000000000000000" pitchFamily="2" charset="2"/>
              </a:rPr>
              <a:t>docenten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maakt</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dat</a:t>
            </a:r>
            <a:r>
              <a:rPr lang="en-US" dirty="0">
                <a:solidFill>
                  <a:schemeClr val="tx2"/>
                </a:solidFill>
                <a:latin typeface="+mn-lt"/>
                <a:sym typeface="Wingdings" panose="05000000000000000000" pitchFamily="2" charset="2"/>
              </a:rPr>
              <a:t> er </a:t>
            </a:r>
            <a:r>
              <a:rPr lang="en-US" dirty="0" err="1">
                <a:solidFill>
                  <a:schemeClr val="tx2"/>
                </a:solidFill>
                <a:latin typeface="+mn-lt"/>
                <a:sym typeface="Wingdings" panose="05000000000000000000" pitchFamily="2" charset="2"/>
              </a:rPr>
              <a:t>binnen</a:t>
            </a:r>
            <a:r>
              <a:rPr lang="en-US" dirty="0">
                <a:solidFill>
                  <a:schemeClr val="tx2"/>
                </a:solidFill>
                <a:latin typeface="+mn-lt"/>
                <a:sym typeface="Wingdings" panose="05000000000000000000" pitchFamily="2" charset="2"/>
              </a:rPr>
              <a:t> de </a:t>
            </a:r>
            <a:r>
              <a:rPr lang="en-US" dirty="0" err="1">
                <a:solidFill>
                  <a:schemeClr val="tx2"/>
                </a:solidFill>
                <a:latin typeface="+mn-lt"/>
                <a:sym typeface="Wingdings" panose="05000000000000000000" pitchFamily="2" charset="2"/>
              </a:rPr>
              <a:t>leerwerkplaats</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sprake</a:t>
            </a:r>
            <a:r>
              <a:rPr lang="en-US" dirty="0">
                <a:solidFill>
                  <a:schemeClr val="tx2"/>
                </a:solidFill>
                <a:latin typeface="+mn-lt"/>
                <a:sym typeface="Wingdings" panose="05000000000000000000" pitchFamily="2" charset="2"/>
              </a:rPr>
              <a:t> is van blended </a:t>
            </a:r>
            <a:r>
              <a:rPr lang="en-US" dirty="0" err="1">
                <a:solidFill>
                  <a:schemeClr val="tx2"/>
                </a:solidFill>
                <a:latin typeface="+mn-lt"/>
                <a:sym typeface="Wingdings" panose="05000000000000000000" pitchFamily="2" charset="2"/>
              </a:rPr>
              <a:t>leren</a:t>
            </a:r>
            <a:r>
              <a:rPr lang="en-US" dirty="0">
                <a:solidFill>
                  <a:schemeClr val="tx2"/>
                </a:solidFill>
                <a:latin typeface="+mn-lt"/>
                <a:sym typeface="Wingdings" panose="05000000000000000000" pitchFamily="2" charset="2"/>
              </a:rPr>
              <a:t>. </a:t>
            </a:r>
          </a:p>
          <a:p>
            <a:r>
              <a:rPr lang="en-US" dirty="0">
                <a:solidFill>
                  <a:schemeClr val="tx2"/>
                </a:solidFill>
                <a:latin typeface="+mn-lt"/>
                <a:sym typeface="Wingdings" panose="05000000000000000000" pitchFamily="2" charset="2"/>
              </a:rPr>
              <a:t>Er is </a:t>
            </a:r>
            <a:r>
              <a:rPr lang="en-US" dirty="0" err="1">
                <a:solidFill>
                  <a:schemeClr val="tx2"/>
                </a:solidFill>
                <a:latin typeface="+mn-lt"/>
                <a:sym typeface="Wingdings" panose="05000000000000000000" pitchFamily="2" charset="2"/>
              </a:rPr>
              <a:t>sprake</a:t>
            </a:r>
            <a:r>
              <a:rPr lang="en-US" dirty="0">
                <a:solidFill>
                  <a:schemeClr val="tx2"/>
                </a:solidFill>
                <a:latin typeface="+mn-lt"/>
                <a:sym typeface="Wingdings" panose="05000000000000000000" pitchFamily="2" charset="2"/>
              </a:rPr>
              <a:t> van </a:t>
            </a:r>
            <a:r>
              <a:rPr lang="en-US" dirty="0" err="1">
                <a:solidFill>
                  <a:schemeClr val="tx2"/>
                </a:solidFill>
                <a:latin typeface="+mn-lt"/>
                <a:sym typeface="Wingdings" panose="05000000000000000000" pitchFamily="2" charset="2"/>
              </a:rPr>
              <a:t>flexibiliteit</a:t>
            </a:r>
            <a:r>
              <a:rPr lang="en-US" dirty="0">
                <a:solidFill>
                  <a:schemeClr val="tx2"/>
                </a:solidFill>
                <a:latin typeface="+mn-lt"/>
                <a:sym typeface="Wingdings" panose="05000000000000000000" pitchFamily="2" charset="2"/>
              </a:rPr>
              <a:t> in het </a:t>
            </a:r>
            <a:r>
              <a:rPr lang="en-US" dirty="0" err="1">
                <a:solidFill>
                  <a:schemeClr val="tx2"/>
                </a:solidFill>
                <a:latin typeface="+mn-lt"/>
                <a:sym typeface="Wingdings" panose="05000000000000000000" pitchFamily="2" charset="2"/>
              </a:rPr>
              <a:t>lesprogramma</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waardoor</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ingespeeld</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kon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worden</a:t>
            </a:r>
            <a:r>
              <a:rPr lang="en-US" dirty="0">
                <a:solidFill>
                  <a:schemeClr val="tx2"/>
                </a:solidFill>
                <a:latin typeface="+mn-lt"/>
                <a:sym typeface="Wingdings" panose="05000000000000000000" pitchFamily="2" charset="2"/>
              </a:rPr>
              <a:t> op </a:t>
            </a:r>
            <a:r>
              <a:rPr lang="en-US" dirty="0" err="1">
                <a:solidFill>
                  <a:schemeClr val="tx2"/>
                </a:solidFill>
                <a:latin typeface="+mn-lt"/>
                <a:sym typeface="Wingdings" panose="05000000000000000000" pitchFamily="2" charset="2"/>
              </a:rPr>
              <a:t>actuele</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situaties</a:t>
            </a:r>
            <a:r>
              <a:rPr lang="en-US" dirty="0">
                <a:solidFill>
                  <a:schemeClr val="tx2"/>
                </a:solidFill>
                <a:latin typeface="+mn-lt"/>
                <a:sym typeface="Wingdings" panose="05000000000000000000" pitchFamily="2" charset="2"/>
              </a:rPr>
              <a:t>  </a:t>
            </a:r>
            <a:r>
              <a:rPr lang="en-US" dirty="0" err="1">
                <a:solidFill>
                  <a:schemeClr val="tx2"/>
                </a:solidFill>
                <a:latin typeface="+mn-lt"/>
                <a:sym typeface="Wingdings" panose="05000000000000000000" pitchFamily="2" charset="2"/>
              </a:rPr>
              <a:t>dit</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faciliteert</a:t>
            </a:r>
            <a:r>
              <a:rPr lang="en-US" dirty="0">
                <a:solidFill>
                  <a:schemeClr val="tx2"/>
                </a:solidFill>
                <a:latin typeface="+mn-lt"/>
                <a:sym typeface="Wingdings" panose="05000000000000000000" pitchFamily="2" charset="2"/>
              </a:rPr>
              <a:t> feedback van docent </a:t>
            </a:r>
            <a:r>
              <a:rPr lang="en-US" dirty="0" err="1">
                <a:solidFill>
                  <a:schemeClr val="tx2"/>
                </a:solidFill>
                <a:latin typeface="+mn-lt"/>
                <a:sym typeface="Wingdings" panose="05000000000000000000" pitchFamily="2" charset="2"/>
              </a:rPr>
              <a:t>en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medestudente</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Studenten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hebben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een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groepsapp</a:t>
            </a:r>
            <a:r>
              <a:rPr lang="en-US" dirty="0">
                <a:solidFill>
                  <a:schemeClr val="tx2"/>
                </a:solidFill>
                <a:latin typeface="+mn-lt"/>
                <a:sym typeface="Wingdings" panose="05000000000000000000" pitchFamily="2" charset="2"/>
              </a:rPr>
              <a:t> met </a:t>
            </a:r>
            <a:r>
              <a:rPr lang="en-US" dirty="0" err="1">
                <a:solidFill>
                  <a:schemeClr val="tx2"/>
                </a:solidFill>
                <a:latin typeface="+mn-lt"/>
                <a:sym typeface="Wingdings" panose="05000000000000000000" pitchFamily="2" charset="2"/>
              </a:rPr>
              <a:t>elkaar</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waarin</a:t>
            </a:r>
            <a:r>
              <a:rPr lang="en-US" dirty="0">
                <a:solidFill>
                  <a:schemeClr val="tx2"/>
                </a:solidFill>
                <a:latin typeface="+mn-lt"/>
                <a:sym typeface="Wingdings" panose="05000000000000000000" pitchFamily="2" charset="2"/>
              </a:rPr>
              <a:t> ze </a:t>
            </a:r>
            <a:r>
              <a:rPr lang="en-US" dirty="0" err="1">
                <a:solidFill>
                  <a:schemeClr val="tx2"/>
                </a:solidFill>
                <a:latin typeface="+mn-lt"/>
                <a:sym typeface="Wingdings" panose="05000000000000000000" pitchFamily="2" charset="2"/>
              </a:rPr>
              <a:t>elkaar</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vragen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stellen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en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proberen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te</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helpen</a:t>
            </a:r>
            <a:r>
              <a:rPr lang="en-US" dirty="0">
                <a:solidFill>
                  <a:schemeClr val="tx2"/>
                </a:solidFill>
                <a:latin typeface="+mn-lt"/>
                <a:sym typeface="Wingdings" panose="05000000000000000000" pitchFamily="2" charset="2"/>
              </a:rPr>
              <a:t>. Op </a:t>
            </a:r>
            <a:r>
              <a:rPr lang="en-US" dirty="0" err="1">
                <a:solidFill>
                  <a:schemeClr val="tx2"/>
                </a:solidFill>
                <a:latin typeface="+mn-lt"/>
                <a:sym typeface="Wingdings" panose="05000000000000000000" pitchFamily="2" charset="2"/>
              </a:rPr>
              <a:t>deze</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manier</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faciliteert</a:t>
            </a:r>
            <a:r>
              <a:rPr lang="en-US" dirty="0">
                <a:solidFill>
                  <a:schemeClr val="tx2"/>
                </a:solidFill>
                <a:latin typeface="+mn-lt"/>
                <a:sym typeface="Wingdings" panose="05000000000000000000" pitchFamily="2" charset="2"/>
              </a:rPr>
              <a:t> de </a:t>
            </a:r>
            <a:r>
              <a:rPr lang="en-US" dirty="0" err="1">
                <a:solidFill>
                  <a:schemeClr val="tx2"/>
                </a:solidFill>
                <a:latin typeface="+mn-lt"/>
                <a:sym typeface="Wingdings" panose="05000000000000000000" pitchFamily="2" charset="2"/>
              </a:rPr>
              <a:t>digitale</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omgeving</a:t>
            </a:r>
            <a:r>
              <a:rPr lang="en-US" dirty="0">
                <a:solidFill>
                  <a:schemeClr val="tx2"/>
                </a:solidFill>
                <a:latin typeface="+mn-lt"/>
                <a:sym typeface="Wingdings" panose="05000000000000000000" pitchFamily="2" charset="2"/>
              </a:rPr>
              <a:t> het </a:t>
            </a:r>
            <a:r>
              <a:rPr lang="en-US" dirty="0" err="1">
                <a:solidFill>
                  <a:schemeClr val="tx2"/>
                </a:solidFill>
                <a:latin typeface="+mn-lt"/>
                <a:sym typeface="Wingdings" panose="05000000000000000000" pitchFamily="2" charset="2"/>
              </a:rPr>
              <a:t>leerproces</a:t>
            </a:r>
            <a:r>
              <a:rPr lang="en-US" dirty="0">
                <a:solidFill>
                  <a:schemeClr val="tx2"/>
                </a:solidFill>
                <a:latin typeface="+mn-lt"/>
                <a:sym typeface="Wingdings" panose="05000000000000000000" pitchFamily="2" charset="2"/>
              </a:rPr>
              <a:t>. </a:t>
            </a:r>
          </a:p>
          <a:p>
            <a:r>
              <a:rPr lang="en-US" dirty="0" err="1">
                <a:solidFill>
                  <a:schemeClr val="tx2"/>
                </a:solidFill>
                <a:latin typeface="+mn-lt"/>
                <a:sym typeface="Wingdings" panose="05000000000000000000" pitchFamily="2" charset="2"/>
              </a:rPr>
              <a:t>Digitale</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leeromgeving</a:t>
            </a:r>
            <a:r>
              <a:rPr lang="en-US" dirty="0">
                <a:solidFill>
                  <a:schemeClr val="tx2"/>
                </a:solidFill>
                <a:latin typeface="+mn-lt"/>
                <a:sym typeface="Wingdings" panose="05000000000000000000" pitchFamily="2" charset="2"/>
              </a:rPr>
              <a:t> op Brightspace was prima, </a:t>
            </a:r>
            <a:r>
              <a:rPr lang="en-US" dirty="0" err="1">
                <a:solidFill>
                  <a:schemeClr val="tx2"/>
                </a:solidFill>
                <a:latin typeface="+mn-lt"/>
                <a:sym typeface="Wingdings" panose="05000000000000000000" pitchFamily="2" charset="2"/>
              </a:rPr>
              <a:t>alles</a:t>
            </a:r>
            <a:r>
              <a:rPr lang="en-US" dirty="0">
                <a:solidFill>
                  <a:schemeClr val="tx2"/>
                </a:solidFill>
                <a:latin typeface="+mn-lt"/>
                <a:sym typeface="Wingdings" panose="05000000000000000000" pitchFamily="2" charset="2"/>
              </a:rPr>
              <a:t> was </a:t>
            </a:r>
            <a:r>
              <a:rPr lang="en-US" dirty="0" err="1">
                <a:solidFill>
                  <a:schemeClr val="tx2"/>
                </a:solidFill>
                <a:latin typeface="+mn-lt"/>
                <a:sym typeface="Wingdings" panose="05000000000000000000" pitchFamily="2" charset="2"/>
              </a:rPr>
              <a:t>goed</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te</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vinden</a:t>
            </a:r>
            <a:r>
              <a:rPr lang="en-US" dirty="0">
                <a:solidFill>
                  <a:schemeClr val="tx2"/>
                </a:solidFill>
                <a:latin typeface="+mn-lt"/>
                <a:sym typeface="Wingdings" panose="05000000000000000000" pitchFamily="2" charset="2"/>
              </a:rPr>
              <a:t>, maar </a:t>
            </a:r>
            <a:r>
              <a:rPr lang="en-US" dirty="0" err="1">
                <a:solidFill>
                  <a:schemeClr val="tx2"/>
                </a:solidFill>
                <a:latin typeface="+mn-lt"/>
                <a:sym typeface="Wingdings" panose="05000000000000000000" pitchFamily="2" charset="2"/>
              </a:rPr>
              <a:t>indeling</a:t>
            </a:r>
            <a:r>
              <a:rPr lang="en-US" dirty="0">
                <a:solidFill>
                  <a:schemeClr val="tx2"/>
                </a:solidFill>
                <a:latin typeface="+mn-lt"/>
                <a:sym typeface="Wingdings" panose="05000000000000000000" pitchFamily="2" charset="2"/>
              </a:rPr>
              <a:t> op basis van </a:t>
            </a:r>
            <a:r>
              <a:rPr lang="en-US" dirty="0" err="1">
                <a:solidFill>
                  <a:schemeClr val="tx2"/>
                </a:solidFill>
                <a:latin typeface="+mn-lt"/>
                <a:sym typeface="Wingdings" panose="05000000000000000000" pitchFamily="2" charset="2"/>
              </a:rPr>
              <a:t>weeknummer</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kan</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onoverzichtelijk</a:t>
            </a:r>
            <a:r>
              <a:rPr lang="en-US" dirty="0">
                <a:solidFill>
                  <a:schemeClr val="tx2"/>
                </a:solidFill>
                <a:latin typeface="+mn-lt"/>
                <a:sym typeface="Wingdings" panose="05000000000000000000" pitchFamily="2" charset="2"/>
              </a:rPr>
              <a:t> </a:t>
            </a:r>
            <a:r>
              <a:rPr lang="en-US" dirty="0" err="1">
                <a:solidFill>
                  <a:schemeClr val="tx2"/>
                </a:solidFill>
                <a:latin typeface="+mn-lt"/>
                <a:sym typeface="Wingdings" panose="05000000000000000000" pitchFamily="2" charset="2"/>
              </a:rPr>
              <a:t>worden</a:t>
            </a:r>
            <a:r>
              <a:rPr lang="en-US" dirty="0">
                <a:solidFill>
                  <a:schemeClr val="tx2"/>
                </a:solidFill>
                <a:latin typeface="+mn-lt"/>
                <a:sym typeface="Wingdings" panose="05000000000000000000" pitchFamily="2" charset="2"/>
              </a:rPr>
              <a:t>* </a:t>
            </a:r>
          </a:p>
          <a:p>
            <a:pPr marL="0" indent="0">
              <a:buNone/>
            </a:pPr>
            <a:endParaRPr lang="en-US" sz="900" dirty="0">
              <a:solidFill>
                <a:schemeClr val="tx2"/>
              </a:solidFill>
              <a:latin typeface="+mn-lt"/>
              <a:sym typeface="Wingdings" panose="05000000000000000000" pitchFamily="2" charset="2"/>
            </a:endParaRPr>
          </a:p>
          <a:p>
            <a:endParaRPr lang="en-US" sz="900" dirty="0">
              <a:solidFill>
                <a:schemeClr val="tx2"/>
              </a:solidFill>
              <a:latin typeface="+mn-lt"/>
              <a:sym typeface="Wingdings" panose="05000000000000000000" pitchFamily="2" charset="2"/>
            </a:endParaRPr>
          </a:p>
          <a:p>
            <a:pPr marL="0" indent="0">
              <a:buNone/>
            </a:pPr>
            <a:endParaRPr lang="en-US" sz="900" dirty="0">
              <a:solidFill>
                <a:schemeClr val="tx2"/>
              </a:solidFill>
              <a:latin typeface="+mn-lt"/>
              <a:sym typeface="Wingdings" panose="05000000000000000000" pitchFamily="2" charset="2"/>
            </a:endParaRPr>
          </a:p>
          <a:p>
            <a:pPr marL="0" indent="0">
              <a:buNone/>
            </a:pPr>
            <a:r>
              <a:rPr lang="en-US" sz="800" dirty="0">
                <a:solidFill>
                  <a:schemeClr val="tx2"/>
                </a:solidFill>
                <a:latin typeface="+mn-lt"/>
                <a:sym typeface="Wingdings" panose="05000000000000000000" pitchFamily="2" charset="2"/>
              </a:rPr>
              <a:t>* Input </a:t>
            </a:r>
            <a:r>
              <a:rPr lang="en-US" sz="800" dirty="0" err="1">
                <a:solidFill>
                  <a:schemeClr val="tx2"/>
                </a:solidFill>
                <a:latin typeface="+mn-lt"/>
                <a:sym typeface="Wingdings" panose="05000000000000000000" pitchFamily="2" charset="2"/>
              </a:rPr>
              <a:t>uit</a:t>
            </a:r>
            <a:r>
              <a:rPr lang="en-US" sz="800" dirty="0">
                <a:solidFill>
                  <a:schemeClr val="tx2"/>
                </a:solidFill>
                <a:latin typeface="+mn-lt"/>
                <a:sym typeface="Wingdings" panose="05000000000000000000" pitchFamily="2" charset="2"/>
              </a:rPr>
              <a:t> </a:t>
            </a:r>
            <a:r>
              <a:rPr lang="en-US" sz="800" dirty="0" err="1">
                <a:solidFill>
                  <a:schemeClr val="tx2"/>
                </a:solidFill>
                <a:latin typeface="+mn-lt"/>
                <a:sym typeface="Wingdings" panose="05000000000000000000" pitchFamily="2" charset="2"/>
              </a:rPr>
              <a:t>evaluatie</a:t>
            </a:r>
            <a:r>
              <a:rPr lang="en-US" sz="800" dirty="0">
                <a:solidFill>
                  <a:schemeClr val="tx2"/>
                </a:solidFill>
                <a:latin typeface="+mn-lt"/>
                <a:sym typeface="Wingdings" panose="05000000000000000000" pitchFamily="2" charset="2"/>
              </a:rPr>
              <a:t> met </a:t>
            </a:r>
            <a:r>
              <a:rPr lang="en-US" sz="800" dirty="0" err="1">
                <a:solidFill>
                  <a:schemeClr val="tx2"/>
                </a:solidFill>
                <a:latin typeface="+mn-lt"/>
                <a:sym typeface="Wingdings" panose="05000000000000000000" pitchFamily="2" charset="2"/>
              </a:rPr>
              <a:t>studenten</a:t>
            </a:r>
            <a:r>
              <a:rPr lang="en-US" sz="800" dirty="0">
                <a:solidFill>
                  <a:schemeClr val="tx2"/>
                </a:solidFill>
                <a:latin typeface="+mn-lt"/>
                <a:sym typeface="Wingdings" panose="05000000000000000000" pitchFamily="2" charset="2"/>
              </a:rPr>
              <a:t> op 13-6-2022</a:t>
            </a:r>
          </a:p>
        </p:txBody>
      </p:sp>
      <p:sp>
        <p:nvSpPr>
          <p:cNvPr id="3" name="Titel 2"/>
          <p:cNvSpPr>
            <a:spLocks noGrp="1"/>
          </p:cNvSpPr>
          <p:nvPr>
            <p:ph type="title"/>
          </p:nvPr>
        </p:nvSpPr>
        <p:spPr/>
        <p:txBody>
          <a:bodyPr/>
          <a:lstStyle/>
          <a:p>
            <a:r>
              <a:rPr lang="nl-NL" dirty="0"/>
              <a:t>Bouwsteen 4. Hybride leeromgeving</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3"/>
          <a:srcRect/>
          <a:stretch>
            <a:fillRect/>
          </a:stretch>
        </p:blipFill>
        <p:spPr/>
      </p:pic>
    </p:spTree>
    <p:extLst>
      <p:ext uri="{BB962C8B-B14F-4D97-AF65-F5344CB8AC3E}">
        <p14:creationId xmlns:p14="http://schemas.microsoft.com/office/powerpoint/2010/main" val="1875485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18</a:t>
            </a:fld>
            <a:endParaRPr lang="nl-NL" dirty="0"/>
          </a:p>
        </p:txBody>
      </p:sp>
      <p:sp>
        <p:nvSpPr>
          <p:cNvPr id="4" name="Tijdelijke aanduiding voor tekst 3"/>
          <p:cNvSpPr>
            <a:spLocks noGrp="1"/>
          </p:cNvSpPr>
          <p:nvPr>
            <p:ph type="body" sz="quarter" idx="15"/>
          </p:nvPr>
        </p:nvSpPr>
        <p:spPr>
          <a:xfrm>
            <a:off x="323850" y="1744985"/>
            <a:ext cx="7978775" cy="3205178"/>
          </a:xfrm>
        </p:spPr>
        <p:txBody>
          <a:bodyPr>
            <a:normAutofit lnSpcReduction="10000"/>
          </a:bodyPr>
          <a:lstStyle/>
          <a:p>
            <a:pPr marL="0" indent="0">
              <a:buNone/>
            </a:pPr>
            <a:r>
              <a:rPr lang="nl-NL" b="1" dirty="0">
                <a:solidFill>
                  <a:schemeClr val="tx2"/>
                </a:solidFill>
                <a:effectLst/>
                <a:latin typeface="+mn-lt"/>
                <a:ea typeface="SimSun" panose="02010600030101010101" pitchFamily="2" charset="-122"/>
              </a:rPr>
              <a:t>Wat is het: </a:t>
            </a:r>
            <a:r>
              <a:rPr lang="nl-NL" dirty="0">
                <a:solidFill>
                  <a:schemeClr val="tx2"/>
                </a:solidFill>
                <a:latin typeface="+mn-lt"/>
                <a:ea typeface="SimSun" panose="02010600030101010101" pitchFamily="2" charset="-122"/>
              </a:rPr>
              <a:t>Binnen deze bouwsteen gaat het om de manier waarop feedback gegeven wordt. Bij feedback voor impactvol onderwijs is het namelijk belangrijk dat b</a:t>
            </a:r>
            <a:r>
              <a:rPr lang="nl-NL" dirty="0">
                <a:solidFill>
                  <a:schemeClr val="tx2"/>
                </a:solidFill>
                <a:effectLst/>
                <a:latin typeface="+mn-lt"/>
                <a:ea typeface="SimSun" panose="02010600030101010101" pitchFamily="2" charset="-122"/>
              </a:rPr>
              <a:t>eroepsbekwaamheid als stip op de horizon staat en dat de leerlijnen doorlopen. Feedback dient te worden gegeven vanuit het perspectief van de student en diens leerproces. Hierbij wordt formatief geëvalueerd en wordt de feedback cyclus steeds rond gemaakt. Het betreft duurzame feedback waarbij de student zelf actief is, dit is belangrijk voor hogere orde leren.</a:t>
            </a:r>
          </a:p>
          <a:p>
            <a:endParaRPr lang="nl-NL" dirty="0">
              <a:solidFill>
                <a:schemeClr val="tx2"/>
              </a:solidFill>
              <a:effectLst/>
              <a:latin typeface="+mn-lt"/>
              <a:ea typeface="SimSun" panose="02010600030101010101" pitchFamily="2" charset="-122"/>
            </a:endParaRPr>
          </a:p>
          <a:p>
            <a:pPr marL="0" indent="0">
              <a:buNone/>
            </a:pPr>
            <a:r>
              <a:rPr lang="nl-NL" b="1" dirty="0">
                <a:solidFill>
                  <a:schemeClr val="tx2"/>
                </a:solidFill>
                <a:latin typeface="+mn-lt"/>
                <a:ea typeface="SimSun" panose="02010600030101010101" pitchFamily="2" charset="-122"/>
                <a:sym typeface="Wingdings" panose="05000000000000000000" pitchFamily="2" charset="2"/>
              </a:rPr>
              <a:t>Hoe </a:t>
            </a:r>
            <a:r>
              <a:rPr lang="nl-NL" dirty="0">
                <a:solidFill>
                  <a:schemeClr val="tx2"/>
                </a:solidFill>
                <a:latin typeface="+mn-lt"/>
                <a:ea typeface="SimSun" panose="02010600030101010101" pitchFamily="2" charset="-122"/>
                <a:sym typeface="Wingdings" panose="05000000000000000000" pitchFamily="2" charset="2"/>
              </a:rPr>
              <a:t>wordt</a:t>
            </a:r>
            <a:r>
              <a:rPr lang="nl-NL" b="1" dirty="0">
                <a:solidFill>
                  <a:schemeClr val="tx2"/>
                </a:solidFill>
                <a:latin typeface="+mn-lt"/>
                <a:ea typeface="SimSun" panose="02010600030101010101" pitchFamily="2" charset="-122"/>
                <a:sym typeface="Wingdings" panose="05000000000000000000" pitchFamily="2" charset="2"/>
              </a:rPr>
              <a:t> </a:t>
            </a:r>
            <a:r>
              <a:rPr lang="nl-NL" dirty="0">
                <a:solidFill>
                  <a:schemeClr val="tx2"/>
                </a:solidFill>
                <a:latin typeface="+mn-lt"/>
                <a:ea typeface="SimSun" panose="02010600030101010101" pitchFamily="2" charset="-122"/>
                <a:sym typeface="Wingdings" panose="05000000000000000000" pitchFamily="2" charset="2"/>
              </a:rPr>
              <a:t>de feedback ervaren in de leerwerkplaats? </a:t>
            </a:r>
          </a:p>
          <a:p>
            <a:pPr marL="0" indent="0">
              <a:buNone/>
            </a:pPr>
            <a:endParaRPr lang="nl-NL" dirty="0">
              <a:solidFill>
                <a:schemeClr val="tx2"/>
              </a:solidFill>
              <a:latin typeface="+mn-lt"/>
              <a:ea typeface="SimSun" panose="02010600030101010101" pitchFamily="2" charset="-122"/>
              <a:sym typeface="Wingdings" panose="05000000000000000000" pitchFamily="2" charset="2"/>
            </a:endParaRPr>
          </a:p>
          <a:p>
            <a:pPr marL="0" indent="0">
              <a:buNone/>
            </a:pPr>
            <a:r>
              <a:rPr lang="nl-NL" b="1" dirty="0" err="1">
                <a:solidFill>
                  <a:schemeClr val="tx2"/>
                </a:solidFill>
                <a:latin typeface="+mn-lt"/>
                <a:cs typeface="Times New Roman" panose="02020603050405020304" pitchFamily="18" charset="0"/>
              </a:rPr>
              <a:t>Enquete</a:t>
            </a:r>
            <a:r>
              <a:rPr lang="nl-NL" b="0" i="1" dirty="0">
                <a:solidFill>
                  <a:schemeClr val="tx2"/>
                </a:solidFill>
                <a:latin typeface="+mn-lt"/>
                <a:cs typeface="Times New Roman" panose="02020603050405020304" pitchFamily="18" charset="0"/>
              </a:rPr>
              <a:t>: </a:t>
            </a:r>
          </a:p>
          <a:p>
            <a:r>
              <a:rPr lang="nl-NL" dirty="0">
                <a:solidFill>
                  <a:schemeClr val="tx2"/>
                </a:solidFill>
                <a:latin typeface="+mn-lt"/>
              </a:rPr>
              <a:t>Ik krijg goede feedback: eens (4), helemaal eens (1)</a:t>
            </a:r>
          </a:p>
          <a:p>
            <a:r>
              <a:rPr lang="nl-NL" dirty="0">
                <a:solidFill>
                  <a:schemeClr val="tx2"/>
                </a:solidFill>
                <a:latin typeface="+mn-lt"/>
              </a:rPr>
              <a:t>Feedback is motiverend: eens (4), helemaal eens (1)</a:t>
            </a:r>
          </a:p>
          <a:p>
            <a:endParaRPr lang="nl-NL" dirty="0">
              <a:solidFill>
                <a:schemeClr val="tx2"/>
              </a:solidFill>
              <a:latin typeface="+mn-lt"/>
            </a:endParaRPr>
          </a:p>
          <a:p>
            <a:pPr marL="0" indent="0">
              <a:buNone/>
            </a:pPr>
            <a:r>
              <a:rPr lang="nl-NL" b="1" dirty="0">
                <a:solidFill>
                  <a:schemeClr val="tx2"/>
                </a:solidFill>
                <a:effectLst/>
                <a:latin typeface="+mn-lt"/>
              </a:rPr>
              <a:t>Interview</a:t>
            </a:r>
            <a:r>
              <a:rPr lang="nl-NL" b="0" i="1" dirty="0">
                <a:solidFill>
                  <a:schemeClr val="tx2"/>
                </a:solidFill>
                <a:effectLst/>
                <a:latin typeface="+mn-lt"/>
              </a:rPr>
              <a:t>: </a:t>
            </a:r>
          </a:p>
          <a:p>
            <a:r>
              <a:rPr lang="nl-NL" i="1" dirty="0">
                <a:solidFill>
                  <a:schemeClr val="tx2"/>
                </a:solidFill>
                <a:latin typeface="+mn-lt"/>
              </a:rPr>
              <a:t>“Soms krijg je weleens feedback waar je wat mee moet maar wat niet meteen als prettig wordt ervaren. Maar toch is het altijd wel goed als je wat terugkrijgt omdat het zelf niet altijd ziet of omdat het je wel gaat helpen later in het leren. Dus ik kon er wel altijd wat mee, maar niet meteen op het moment zelf.”</a:t>
            </a:r>
          </a:p>
          <a:p>
            <a:endParaRPr lang="en-US" sz="900" dirty="0">
              <a:solidFill>
                <a:schemeClr val="tx2"/>
              </a:solidFill>
              <a:latin typeface="+mn-lt"/>
              <a:sym typeface="Wingdings" panose="05000000000000000000" pitchFamily="2" charset="2"/>
            </a:endParaRPr>
          </a:p>
        </p:txBody>
      </p:sp>
      <p:sp>
        <p:nvSpPr>
          <p:cNvPr id="3" name="Titel 2"/>
          <p:cNvSpPr>
            <a:spLocks noGrp="1"/>
          </p:cNvSpPr>
          <p:nvPr>
            <p:ph type="title"/>
          </p:nvPr>
        </p:nvSpPr>
        <p:spPr>
          <a:xfrm>
            <a:off x="511325" y="627914"/>
            <a:ext cx="7984772" cy="1108357"/>
          </a:xfrm>
        </p:spPr>
        <p:txBody>
          <a:bodyPr/>
          <a:lstStyle/>
          <a:p>
            <a:r>
              <a:rPr lang="nl-NL" dirty="0"/>
              <a:t>Bouwsteen 5. Assessment </a:t>
            </a:r>
            <a:r>
              <a:rPr lang="nl-NL" dirty="0" err="1"/>
              <a:t>for</a:t>
            </a:r>
            <a:r>
              <a:rPr lang="nl-NL" dirty="0"/>
              <a:t> Learning</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3"/>
          <a:srcRect/>
          <a:stretch>
            <a:fillRect/>
          </a:stretch>
        </p:blipFill>
        <p:spPr/>
      </p:pic>
    </p:spTree>
    <p:extLst>
      <p:ext uri="{BB962C8B-B14F-4D97-AF65-F5344CB8AC3E}">
        <p14:creationId xmlns:p14="http://schemas.microsoft.com/office/powerpoint/2010/main" val="7474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19</a:t>
            </a:fld>
            <a:endParaRPr lang="nl-NL" dirty="0"/>
          </a:p>
        </p:txBody>
      </p:sp>
      <p:sp>
        <p:nvSpPr>
          <p:cNvPr id="4" name="Tijdelijke aanduiding voor tekst 3"/>
          <p:cNvSpPr>
            <a:spLocks noGrp="1"/>
          </p:cNvSpPr>
          <p:nvPr>
            <p:ph type="body" sz="quarter" idx="15"/>
          </p:nvPr>
        </p:nvSpPr>
        <p:spPr/>
        <p:txBody>
          <a:bodyPr/>
          <a:lstStyle/>
          <a:p>
            <a:pPr marL="0" indent="0">
              <a:buNone/>
            </a:pPr>
            <a:endParaRPr lang="en-US" dirty="0">
              <a:sym typeface="Wingdings" panose="05000000000000000000" pitchFamily="2" charset="2"/>
            </a:endParaRPr>
          </a:p>
        </p:txBody>
      </p:sp>
      <p:sp>
        <p:nvSpPr>
          <p:cNvPr id="3" name="Titel 2"/>
          <p:cNvSpPr>
            <a:spLocks noGrp="1"/>
          </p:cNvSpPr>
          <p:nvPr>
            <p:ph type="title"/>
          </p:nvPr>
        </p:nvSpPr>
        <p:spPr/>
        <p:txBody>
          <a:bodyPr/>
          <a:lstStyle/>
          <a:p>
            <a:r>
              <a:rPr lang="nl-NL" dirty="0"/>
              <a:t>Einde</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2"/>
          <a:srcRect/>
          <a:stretch>
            <a:fillRect/>
          </a:stretch>
        </p:blipFill>
        <p:spPr/>
      </p:pic>
    </p:spTree>
    <p:extLst>
      <p:ext uri="{BB962C8B-B14F-4D97-AF65-F5344CB8AC3E}">
        <p14:creationId xmlns:p14="http://schemas.microsoft.com/office/powerpoint/2010/main" val="327999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2</a:t>
            </a:fld>
            <a:endParaRPr lang="nl-NL" dirty="0"/>
          </a:p>
        </p:txBody>
      </p:sp>
      <p:sp>
        <p:nvSpPr>
          <p:cNvPr id="4" name="Tijdelijke aanduiding voor tekst 3"/>
          <p:cNvSpPr>
            <a:spLocks noGrp="1"/>
          </p:cNvSpPr>
          <p:nvPr>
            <p:ph type="body" sz="quarter" idx="15"/>
          </p:nvPr>
        </p:nvSpPr>
        <p:spPr/>
        <p:txBody>
          <a:bodyPr/>
          <a:lstStyle/>
          <a:p>
            <a:r>
              <a:rPr lang="en-US" dirty="0"/>
              <a:t>Doel </a:t>
            </a:r>
            <a:r>
              <a:rPr lang="en-US" dirty="0" err="1"/>
              <a:t>evaluatie</a:t>
            </a:r>
            <a:r>
              <a:rPr lang="en-US" dirty="0"/>
              <a:t>  </a:t>
            </a:r>
          </a:p>
          <a:p>
            <a:r>
              <a:rPr lang="en-US" dirty="0" err="1"/>
              <a:t>Dataverzameling</a:t>
            </a:r>
            <a:endParaRPr lang="en-US" dirty="0"/>
          </a:p>
          <a:p>
            <a:r>
              <a:rPr lang="en-US" dirty="0" err="1"/>
              <a:t>Uitgangssituatie</a:t>
            </a:r>
            <a:r>
              <a:rPr lang="en-US" dirty="0"/>
              <a:t> (</a:t>
            </a:r>
            <a:r>
              <a:rPr lang="en-US" dirty="0" err="1"/>
              <a:t>stagiairs</a:t>
            </a:r>
            <a:r>
              <a:rPr lang="en-US" dirty="0"/>
              <a:t> </a:t>
            </a:r>
            <a:r>
              <a:rPr lang="en-US" dirty="0" err="1"/>
              <a:t>buiten</a:t>
            </a:r>
            <a:r>
              <a:rPr lang="en-US" dirty="0"/>
              <a:t> pilot)</a:t>
            </a:r>
          </a:p>
          <a:p>
            <a:r>
              <a:rPr lang="en-US" dirty="0" err="1">
                <a:sym typeface="Wingdings" panose="05000000000000000000" pitchFamily="2" charset="2"/>
              </a:rPr>
              <a:t>Huidige</a:t>
            </a:r>
            <a:r>
              <a:rPr lang="en-US" dirty="0">
                <a:sym typeface="Wingdings" panose="05000000000000000000" pitchFamily="2" charset="2"/>
              </a:rPr>
              <a:t> </a:t>
            </a:r>
            <a:r>
              <a:rPr lang="en-US" dirty="0" err="1">
                <a:sym typeface="Wingdings" panose="05000000000000000000" pitchFamily="2" charset="2"/>
              </a:rPr>
              <a:t>situatie</a:t>
            </a:r>
            <a:r>
              <a:rPr lang="en-US" dirty="0">
                <a:sym typeface="Wingdings" panose="05000000000000000000" pitchFamily="2" charset="2"/>
              </a:rPr>
              <a:t>:</a:t>
            </a:r>
          </a:p>
          <a:p>
            <a:pPr>
              <a:buFont typeface="Wingdings" panose="05000000000000000000" pitchFamily="2" charset="2"/>
              <a:buChar char="à"/>
            </a:pPr>
            <a:r>
              <a:rPr lang="en-US" dirty="0" err="1">
                <a:sym typeface="Wingdings" panose="05000000000000000000" pitchFamily="2" charset="2"/>
              </a:rPr>
              <a:t>Begeleiding</a:t>
            </a:r>
            <a:endParaRPr lang="en-US" dirty="0">
              <a:sym typeface="Wingdings" panose="05000000000000000000" pitchFamily="2" charset="2"/>
            </a:endParaRPr>
          </a:p>
          <a:p>
            <a:pPr>
              <a:buFont typeface="Wingdings" panose="05000000000000000000" pitchFamily="2" charset="2"/>
              <a:buChar char="à"/>
            </a:pPr>
            <a:r>
              <a:rPr lang="en-US" dirty="0" err="1">
                <a:sym typeface="Wingdings" panose="05000000000000000000" pitchFamily="2" charset="2"/>
              </a:rPr>
              <a:t>Groep</a:t>
            </a:r>
            <a:endParaRPr lang="en-US" dirty="0">
              <a:sym typeface="Wingdings" panose="05000000000000000000" pitchFamily="2" charset="2"/>
            </a:endParaRPr>
          </a:p>
          <a:p>
            <a:pPr>
              <a:buFont typeface="Wingdings" panose="05000000000000000000" pitchFamily="2" charset="2"/>
              <a:buChar char="à"/>
            </a:pPr>
            <a:r>
              <a:rPr lang="en-US" dirty="0" err="1">
                <a:sym typeface="Wingdings" panose="05000000000000000000" pitchFamily="2" charset="2"/>
              </a:rPr>
              <a:t>Opdrachten</a:t>
            </a:r>
            <a:endParaRPr lang="en-US" dirty="0">
              <a:sym typeface="Wingdings" panose="05000000000000000000" pitchFamily="2" charset="2"/>
            </a:endParaRPr>
          </a:p>
          <a:p>
            <a:pPr>
              <a:buFont typeface="Wingdings" panose="05000000000000000000" pitchFamily="2" charset="2"/>
              <a:buChar char="à"/>
            </a:pPr>
            <a:r>
              <a:rPr lang="en-US" dirty="0" err="1">
                <a:sym typeface="Wingdings" panose="05000000000000000000" pitchFamily="2" charset="2"/>
              </a:rPr>
              <a:t>Onderwerpen</a:t>
            </a:r>
            <a:r>
              <a:rPr lang="en-US" dirty="0">
                <a:sym typeface="Wingdings" panose="05000000000000000000" pitchFamily="2" charset="2"/>
              </a:rPr>
              <a:t> </a:t>
            </a:r>
          </a:p>
          <a:p>
            <a:r>
              <a:rPr lang="en-US" dirty="0" err="1">
                <a:sym typeface="Wingdings" panose="05000000000000000000" pitchFamily="2" charset="2"/>
              </a:rPr>
              <a:t>Bouwstenen</a:t>
            </a:r>
            <a:r>
              <a:rPr lang="en-US" dirty="0">
                <a:sym typeface="Wingdings" panose="05000000000000000000" pitchFamily="2" charset="2"/>
              </a:rPr>
              <a:t> </a:t>
            </a:r>
            <a:r>
              <a:rPr lang="en-US" dirty="0" err="1">
                <a:sym typeface="Wingdings" panose="05000000000000000000" pitchFamily="2" charset="2"/>
              </a:rPr>
              <a:t>leerwerkplaats</a:t>
            </a:r>
            <a:r>
              <a:rPr lang="en-US" dirty="0">
                <a:sym typeface="Wingdings" panose="05000000000000000000" pitchFamily="2" charset="2"/>
              </a:rPr>
              <a:t> </a:t>
            </a:r>
            <a:r>
              <a:rPr lang="en-US" dirty="0" err="1">
                <a:sym typeface="Wingdings" panose="05000000000000000000" pitchFamily="2" charset="2"/>
              </a:rPr>
              <a:t>gekoppeld</a:t>
            </a:r>
            <a:r>
              <a:rPr lang="en-US" dirty="0">
                <a:sym typeface="Wingdings" panose="05000000000000000000" pitchFamily="2" charset="2"/>
              </a:rPr>
              <a:t> </a:t>
            </a:r>
            <a:r>
              <a:rPr lang="en-US" dirty="0" err="1">
                <a:sym typeface="Wingdings" panose="05000000000000000000" pitchFamily="2" charset="2"/>
              </a:rPr>
              <a:t>aan</a:t>
            </a:r>
            <a:r>
              <a:rPr lang="en-US" dirty="0">
                <a:sym typeface="Wingdings" panose="05000000000000000000" pitchFamily="2" charset="2"/>
              </a:rPr>
              <a:t> interviews</a:t>
            </a:r>
          </a:p>
        </p:txBody>
      </p:sp>
      <p:sp>
        <p:nvSpPr>
          <p:cNvPr id="3" name="Titel 2"/>
          <p:cNvSpPr>
            <a:spLocks noGrp="1"/>
          </p:cNvSpPr>
          <p:nvPr>
            <p:ph type="title"/>
          </p:nvPr>
        </p:nvSpPr>
        <p:spPr/>
        <p:txBody>
          <a:bodyPr/>
          <a:lstStyle/>
          <a:p>
            <a:r>
              <a:rPr lang="nl-NL" dirty="0"/>
              <a:t>Inhoud</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2"/>
          <a:srcRect/>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3</a:t>
            </a:fld>
            <a:endParaRPr lang="nl-NL" dirty="0"/>
          </a:p>
        </p:txBody>
      </p:sp>
      <p:sp>
        <p:nvSpPr>
          <p:cNvPr id="4" name="Tijdelijke aanduiding voor tekst 3"/>
          <p:cNvSpPr>
            <a:spLocks noGrp="1"/>
          </p:cNvSpPr>
          <p:nvPr>
            <p:ph type="body" sz="quarter" idx="15"/>
          </p:nvPr>
        </p:nvSpPr>
        <p:spPr/>
        <p:txBody>
          <a:bodyPr/>
          <a:lstStyle/>
          <a:p>
            <a:r>
              <a:rPr lang="nl-NL" dirty="0">
                <a:sym typeface="Wingdings" panose="05000000000000000000" pitchFamily="2" charset="2"/>
              </a:rPr>
              <a:t>Beeld krijgen van hoe het gaat </a:t>
            </a:r>
          </a:p>
          <a:p>
            <a:r>
              <a:rPr lang="nl-NL" dirty="0">
                <a:sym typeface="Wingdings" panose="05000000000000000000" pitchFamily="2" charset="2"/>
              </a:rPr>
              <a:t>Beeld krijgen van wat er goed gaat</a:t>
            </a:r>
          </a:p>
          <a:p>
            <a:r>
              <a:rPr lang="nl-NL" dirty="0">
                <a:sym typeface="Wingdings" panose="05000000000000000000" pitchFamily="2" charset="2"/>
              </a:rPr>
              <a:t>Beeld krijgen van wat er beter kan</a:t>
            </a:r>
          </a:p>
          <a:p>
            <a:r>
              <a:rPr lang="nl-NL" dirty="0">
                <a:sym typeface="Wingdings" panose="05000000000000000000" pitchFamily="2" charset="2"/>
              </a:rPr>
              <a:t> Vanuit zoveel mogelijk invalshoeken</a:t>
            </a:r>
          </a:p>
          <a:p>
            <a:endParaRPr lang="en-US" dirty="0">
              <a:sym typeface="Wingdings" panose="05000000000000000000" pitchFamily="2" charset="2"/>
            </a:endParaRPr>
          </a:p>
        </p:txBody>
      </p:sp>
      <p:sp>
        <p:nvSpPr>
          <p:cNvPr id="3" name="Titel 2"/>
          <p:cNvSpPr>
            <a:spLocks noGrp="1"/>
          </p:cNvSpPr>
          <p:nvPr>
            <p:ph type="title"/>
          </p:nvPr>
        </p:nvSpPr>
        <p:spPr/>
        <p:txBody>
          <a:bodyPr/>
          <a:lstStyle/>
          <a:p>
            <a:r>
              <a:rPr lang="nl-NL" dirty="0"/>
              <a:t>Doel evaluatie</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2"/>
          <a:srcRect/>
          <a:stretch>
            <a:fillRect/>
          </a:stretch>
        </p:blipFill>
        <p:spPr/>
      </p:pic>
    </p:spTree>
    <p:extLst>
      <p:ext uri="{BB962C8B-B14F-4D97-AF65-F5344CB8AC3E}">
        <p14:creationId xmlns:p14="http://schemas.microsoft.com/office/powerpoint/2010/main" val="328203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4</a:t>
            </a:fld>
            <a:endParaRPr lang="nl-NL" dirty="0"/>
          </a:p>
        </p:txBody>
      </p:sp>
      <p:sp>
        <p:nvSpPr>
          <p:cNvPr id="4" name="Tijdelijke aanduiding voor tekst 3"/>
          <p:cNvSpPr>
            <a:spLocks noGrp="1"/>
          </p:cNvSpPr>
          <p:nvPr>
            <p:ph type="body" sz="quarter" idx="15"/>
          </p:nvPr>
        </p:nvSpPr>
        <p:spPr>
          <a:xfrm>
            <a:off x="331275" y="1906085"/>
            <a:ext cx="7978775" cy="2413000"/>
          </a:xfrm>
        </p:spPr>
        <p:txBody>
          <a:bodyPr>
            <a:normAutofit/>
          </a:bodyPr>
          <a:lstStyle/>
          <a:p>
            <a:r>
              <a:rPr lang="en-US" sz="1200" dirty="0">
                <a:latin typeface="+mn-lt"/>
              </a:rPr>
              <a:t>Alle 7 </a:t>
            </a:r>
            <a:r>
              <a:rPr lang="en-US" sz="1200" dirty="0" err="1">
                <a:latin typeface="+mn-lt"/>
              </a:rPr>
              <a:t>stagiairs</a:t>
            </a:r>
            <a:r>
              <a:rPr lang="en-US" sz="1200" dirty="0">
                <a:latin typeface="+mn-lt"/>
              </a:rPr>
              <a:t> </a:t>
            </a:r>
            <a:r>
              <a:rPr lang="en-US" sz="1200" dirty="0" err="1">
                <a:latin typeface="+mn-lt"/>
              </a:rPr>
              <a:t>waren</a:t>
            </a:r>
            <a:r>
              <a:rPr lang="en-US" sz="1200" dirty="0">
                <a:latin typeface="+mn-lt"/>
              </a:rPr>
              <a:t> </a:t>
            </a:r>
            <a:r>
              <a:rPr lang="en-US" sz="1200" dirty="0" err="1">
                <a:latin typeface="+mn-lt"/>
              </a:rPr>
              <a:t>enthousiast</a:t>
            </a:r>
            <a:r>
              <a:rPr lang="en-US" sz="1200" dirty="0">
                <a:latin typeface="+mn-lt"/>
              </a:rPr>
              <a:t> over stage </a:t>
            </a:r>
            <a:r>
              <a:rPr lang="en-US" sz="1200" dirty="0" err="1">
                <a:latin typeface="+mn-lt"/>
              </a:rPr>
              <a:t>en</a:t>
            </a:r>
            <a:r>
              <a:rPr lang="en-US" sz="1200" dirty="0">
                <a:latin typeface="+mn-lt"/>
              </a:rPr>
              <a:t> </a:t>
            </a:r>
            <a:r>
              <a:rPr lang="en-US" sz="1200" dirty="0" err="1">
                <a:latin typeface="+mn-lt"/>
              </a:rPr>
              <a:t>vonden</a:t>
            </a:r>
            <a:r>
              <a:rPr lang="en-US" sz="1200" dirty="0">
                <a:latin typeface="+mn-lt"/>
              </a:rPr>
              <a:t> het heel </a:t>
            </a:r>
            <a:r>
              <a:rPr lang="en-US" sz="1200" dirty="0" err="1">
                <a:latin typeface="+mn-lt"/>
              </a:rPr>
              <a:t>leerzaam</a:t>
            </a:r>
            <a:r>
              <a:rPr lang="en-US" sz="1200" dirty="0">
                <a:latin typeface="+mn-lt"/>
              </a:rPr>
              <a:t>. Het </a:t>
            </a:r>
            <a:r>
              <a:rPr lang="en-US" sz="1200" dirty="0" err="1">
                <a:latin typeface="+mn-lt"/>
              </a:rPr>
              <a:t>werk</a:t>
            </a:r>
            <a:r>
              <a:rPr lang="en-US" sz="1200" dirty="0">
                <a:latin typeface="+mn-lt"/>
              </a:rPr>
              <a:t> is </a:t>
            </a:r>
            <a:r>
              <a:rPr lang="en-US" sz="1200" dirty="0" err="1">
                <a:latin typeface="+mn-lt"/>
              </a:rPr>
              <a:t>uitdagend</a:t>
            </a:r>
            <a:r>
              <a:rPr lang="en-US" sz="1200" dirty="0">
                <a:latin typeface="+mn-lt"/>
              </a:rPr>
              <a:t> </a:t>
            </a:r>
            <a:r>
              <a:rPr lang="en-US" sz="1200" dirty="0" err="1">
                <a:latin typeface="+mn-lt"/>
              </a:rPr>
              <a:t>en</a:t>
            </a:r>
            <a:r>
              <a:rPr lang="en-US" sz="1200" dirty="0">
                <a:latin typeface="+mn-lt"/>
              </a:rPr>
              <a:t> </a:t>
            </a:r>
            <a:r>
              <a:rPr lang="en-US" sz="1200" dirty="0" err="1">
                <a:latin typeface="+mn-lt"/>
              </a:rPr>
              <a:t>leuk</a:t>
            </a:r>
            <a:r>
              <a:rPr lang="en-US" sz="1200" dirty="0">
                <a:latin typeface="+mn-lt"/>
              </a:rPr>
              <a:t>. Ze </a:t>
            </a:r>
            <a:r>
              <a:rPr lang="en-US" sz="1200" dirty="0" err="1">
                <a:latin typeface="+mn-lt"/>
              </a:rPr>
              <a:t>hebben</a:t>
            </a:r>
            <a:r>
              <a:rPr lang="en-US" sz="1200" dirty="0">
                <a:latin typeface="+mn-lt"/>
              </a:rPr>
              <a:t> heel </a:t>
            </a:r>
            <a:r>
              <a:rPr lang="en-US" sz="1200" dirty="0" err="1">
                <a:latin typeface="+mn-lt"/>
              </a:rPr>
              <a:t>veel</a:t>
            </a:r>
            <a:r>
              <a:rPr lang="en-US" sz="1200" dirty="0">
                <a:latin typeface="+mn-lt"/>
              </a:rPr>
              <a:t> </a:t>
            </a:r>
            <a:r>
              <a:rPr lang="en-US" sz="1200" dirty="0" err="1">
                <a:latin typeface="+mn-lt"/>
              </a:rPr>
              <a:t>geleerd</a:t>
            </a:r>
            <a:r>
              <a:rPr lang="en-US" sz="1200" dirty="0">
                <a:latin typeface="+mn-lt"/>
              </a:rPr>
              <a:t>, de </a:t>
            </a:r>
            <a:r>
              <a:rPr lang="en-US" sz="1200" dirty="0" err="1">
                <a:latin typeface="+mn-lt"/>
              </a:rPr>
              <a:t>meeste</a:t>
            </a:r>
            <a:r>
              <a:rPr lang="en-US" sz="1200" dirty="0">
                <a:latin typeface="+mn-lt"/>
              </a:rPr>
              <a:t> </a:t>
            </a:r>
            <a:r>
              <a:rPr lang="en-US" sz="1200" dirty="0" err="1">
                <a:latin typeface="+mn-lt"/>
              </a:rPr>
              <a:t>willen</a:t>
            </a:r>
            <a:r>
              <a:rPr lang="en-US" sz="1200" dirty="0">
                <a:latin typeface="+mn-lt"/>
              </a:rPr>
              <a:t> door met </a:t>
            </a:r>
            <a:r>
              <a:rPr lang="en-US" sz="1200" dirty="0" err="1">
                <a:latin typeface="+mn-lt"/>
              </a:rPr>
              <a:t>dit</a:t>
            </a:r>
            <a:r>
              <a:rPr lang="en-US" sz="1200" dirty="0">
                <a:latin typeface="+mn-lt"/>
              </a:rPr>
              <a:t> </a:t>
            </a:r>
            <a:r>
              <a:rPr lang="en-US" sz="1200" dirty="0" err="1">
                <a:latin typeface="+mn-lt"/>
              </a:rPr>
              <a:t>werk</a:t>
            </a:r>
            <a:r>
              <a:rPr lang="en-US" sz="1200" dirty="0">
                <a:latin typeface="+mn-lt"/>
              </a:rPr>
              <a:t>.  </a:t>
            </a:r>
          </a:p>
          <a:p>
            <a:pPr marL="0" indent="0">
              <a:buNone/>
            </a:pPr>
            <a:endParaRPr lang="en-US" sz="1200" dirty="0">
              <a:latin typeface="+mn-lt"/>
            </a:endParaRPr>
          </a:p>
          <a:p>
            <a:r>
              <a:rPr lang="en-US" sz="1200" dirty="0" err="1">
                <a:latin typeface="+mn-lt"/>
              </a:rPr>
              <a:t>Stagiairs</a:t>
            </a:r>
            <a:r>
              <a:rPr lang="en-US" sz="1200" dirty="0">
                <a:latin typeface="+mn-lt"/>
              </a:rPr>
              <a:t> </a:t>
            </a:r>
            <a:r>
              <a:rPr lang="en-US" sz="1200" dirty="0" err="1">
                <a:latin typeface="+mn-lt"/>
              </a:rPr>
              <a:t>leren</a:t>
            </a:r>
            <a:r>
              <a:rPr lang="en-US" sz="1200" dirty="0">
                <a:latin typeface="+mn-lt"/>
              </a:rPr>
              <a:t> </a:t>
            </a:r>
            <a:r>
              <a:rPr lang="en-US" sz="1200" dirty="0" err="1">
                <a:latin typeface="+mn-lt"/>
              </a:rPr>
              <a:t>vooral</a:t>
            </a:r>
            <a:r>
              <a:rPr lang="en-US" sz="1200" dirty="0">
                <a:latin typeface="+mn-lt"/>
              </a:rPr>
              <a:t> van </a:t>
            </a:r>
            <a:r>
              <a:rPr lang="en-US" sz="1200" dirty="0" err="1">
                <a:latin typeface="+mn-lt"/>
              </a:rPr>
              <a:t>collega’s</a:t>
            </a:r>
            <a:r>
              <a:rPr lang="en-US" sz="1200" dirty="0">
                <a:latin typeface="+mn-lt"/>
              </a:rPr>
              <a:t> </a:t>
            </a:r>
            <a:r>
              <a:rPr lang="en-US" sz="1200" dirty="0" err="1">
                <a:latin typeface="+mn-lt"/>
              </a:rPr>
              <a:t>en</a:t>
            </a:r>
            <a:r>
              <a:rPr lang="en-US" sz="1200" dirty="0">
                <a:latin typeface="+mn-lt"/>
              </a:rPr>
              <a:t> </a:t>
            </a:r>
            <a:r>
              <a:rPr lang="en-US" sz="1200" dirty="0" err="1">
                <a:latin typeface="+mn-lt"/>
              </a:rPr>
              <a:t>stagebegeleiders</a:t>
            </a:r>
            <a:r>
              <a:rPr lang="en-US" sz="1200" dirty="0">
                <a:latin typeface="+mn-lt"/>
              </a:rPr>
              <a:t> </a:t>
            </a:r>
            <a:r>
              <a:rPr lang="en-US" sz="1200" dirty="0" err="1">
                <a:latin typeface="+mn-lt"/>
              </a:rPr>
              <a:t>Levvel</a:t>
            </a:r>
            <a:r>
              <a:rPr lang="en-US" sz="1200" dirty="0">
                <a:latin typeface="+mn-lt"/>
              </a:rPr>
              <a:t>, </a:t>
            </a:r>
            <a:r>
              <a:rPr lang="en-US" sz="1200" dirty="0" err="1">
                <a:latin typeface="+mn-lt"/>
              </a:rPr>
              <a:t>weinig</a:t>
            </a:r>
            <a:r>
              <a:rPr lang="en-US" sz="1200" dirty="0">
                <a:latin typeface="+mn-lt"/>
              </a:rPr>
              <a:t> van de HvA:</a:t>
            </a:r>
          </a:p>
          <a:p>
            <a:pPr marL="0" indent="0">
              <a:buNone/>
            </a:pPr>
            <a:r>
              <a:rPr lang="en-US" sz="1200" i="1" dirty="0">
                <a:latin typeface="+mn-lt"/>
              </a:rPr>
              <a:t>“</a:t>
            </a:r>
            <a:r>
              <a:rPr lang="nl-NL" sz="1200" i="1" dirty="0">
                <a:effectLst/>
                <a:latin typeface="+mn-lt"/>
              </a:rPr>
              <a:t>Ik heb vooral het meeste geleerd van Level zelf, niet van de HvA echt, daar heb ik eigenlijk weinig van geleerd. Alleen dat je een opdracht krijgt om echt kritisch naar je eigen handelen te kijken, maar daar bleef het dan ook wel een beetje bij.” </a:t>
            </a:r>
          </a:p>
          <a:p>
            <a:pPr marL="0" indent="0">
              <a:buNone/>
            </a:pPr>
            <a:r>
              <a:rPr lang="en-US" sz="1200" dirty="0">
                <a:latin typeface="+mn-lt"/>
              </a:rPr>
              <a:t> </a:t>
            </a:r>
          </a:p>
          <a:p>
            <a:r>
              <a:rPr lang="en-US" sz="1200" dirty="0" err="1">
                <a:latin typeface="+mn-lt"/>
              </a:rPr>
              <a:t>Stagiairs</a:t>
            </a:r>
            <a:r>
              <a:rPr lang="en-US" sz="1200" dirty="0">
                <a:latin typeface="+mn-lt"/>
              </a:rPr>
              <a:t> </a:t>
            </a:r>
            <a:r>
              <a:rPr lang="en-US" sz="1200" dirty="0" err="1">
                <a:latin typeface="+mn-lt"/>
              </a:rPr>
              <a:t>moeten</a:t>
            </a:r>
            <a:r>
              <a:rPr lang="en-US" sz="1200" dirty="0">
                <a:latin typeface="+mn-lt"/>
              </a:rPr>
              <a:t> </a:t>
            </a:r>
            <a:r>
              <a:rPr lang="en-US" sz="1200" dirty="0" err="1">
                <a:latin typeface="+mn-lt"/>
              </a:rPr>
              <a:t>zelf</a:t>
            </a:r>
            <a:r>
              <a:rPr lang="en-US" sz="1200" dirty="0">
                <a:latin typeface="+mn-lt"/>
              </a:rPr>
              <a:t> </a:t>
            </a:r>
            <a:r>
              <a:rPr lang="en-US" sz="1200" dirty="0" err="1">
                <a:latin typeface="+mn-lt"/>
              </a:rPr>
              <a:t>vragen</a:t>
            </a:r>
            <a:r>
              <a:rPr lang="en-US" sz="1200" dirty="0">
                <a:latin typeface="+mn-lt"/>
              </a:rPr>
              <a:t> </a:t>
            </a:r>
            <a:r>
              <a:rPr lang="en-US" sz="1200" dirty="0" err="1">
                <a:latin typeface="+mn-lt"/>
              </a:rPr>
              <a:t>naar</a:t>
            </a:r>
            <a:r>
              <a:rPr lang="en-US" sz="1200" dirty="0">
                <a:latin typeface="+mn-lt"/>
              </a:rPr>
              <a:t> feedback, </a:t>
            </a:r>
            <a:r>
              <a:rPr lang="en-US" sz="1200" dirty="0" err="1">
                <a:latin typeface="+mn-lt"/>
              </a:rPr>
              <a:t>zelf</a:t>
            </a:r>
            <a:r>
              <a:rPr lang="en-US" sz="1200" dirty="0">
                <a:latin typeface="+mn-lt"/>
              </a:rPr>
              <a:t> </a:t>
            </a:r>
            <a:r>
              <a:rPr lang="en-US" sz="1200" dirty="0" err="1">
                <a:latin typeface="+mn-lt"/>
              </a:rPr>
              <a:t>feedbackmomenten</a:t>
            </a:r>
            <a:r>
              <a:rPr lang="en-US" sz="1200" dirty="0">
                <a:latin typeface="+mn-lt"/>
              </a:rPr>
              <a:t> </a:t>
            </a:r>
            <a:r>
              <a:rPr lang="en-US" sz="1200" dirty="0" err="1">
                <a:latin typeface="+mn-lt"/>
              </a:rPr>
              <a:t>inplannen</a:t>
            </a:r>
            <a:r>
              <a:rPr lang="en-US" sz="1200" dirty="0">
                <a:latin typeface="+mn-lt"/>
              </a:rPr>
              <a:t>: </a:t>
            </a:r>
          </a:p>
          <a:p>
            <a:pPr marL="0" indent="0">
              <a:buNone/>
            </a:pPr>
            <a:r>
              <a:rPr lang="nl-NL" sz="1200" i="1" dirty="0">
                <a:latin typeface="+mn-lt"/>
              </a:rPr>
              <a:t>“Denk dat ik altijd wel of zelf apart werd genomen om eventjes daarover te kletsen of het zelf aangaf. Dus ik denk dat je daarin ook, vooral als stagiaire, wel een beetje de eigen regie in moet houden. Om ervoor te zorgen dat je wel dingen nabespreekt en even reflecteert en vraagt of je iets beter kan doen. Dat mensen feedback hebben, ik denk dat dat heel belangrijk is”</a:t>
            </a:r>
            <a:endParaRPr lang="en-US" sz="1400" i="1" dirty="0">
              <a:latin typeface="+mn-lt"/>
            </a:endParaRPr>
          </a:p>
          <a:p>
            <a:endParaRPr lang="en-US" sz="1200" dirty="0">
              <a:latin typeface="+mn-lt"/>
            </a:endParaRPr>
          </a:p>
        </p:txBody>
      </p:sp>
      <p:sp>
        <p:nvSpPr>
          <p:cNvPr id="3" name="Titel 2"/>
          <p:cNvSpPr>
            <a:spLocks noGrp="1"/>
          </p:cNvSpPr>
          <p:nvPr>
            <p:ph type="title"/>
          </p:nvPr>
        </p:nvSpPr>
        <p:spPr>
          <a:xfrm>
            <a:off x="389634" y="668272"/>
            <a:ext cx="7984772" cy="1108357"/>
          </a:xfrm>
        </p:spPr>
        <p:txBody>
          <a:bodyPr/>
          <a:lstStyle/>
          <a:p>
            <a:r>
              <a:rPr lang="nl-NL" dirty="0"/>
              <a:t>Uitgangssituatie (stage buiten leerwerkplaats) (1/2)</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2"/>
          <a:srcRect/>
          <a:stretch>
            <a:fillRect/>
          </a:stretch>
        </p:blipFill>
        <p:spPr/>
      </p:pic>
    </p:spTree>
    <p:extLst>
      <p:ext uri="{BB962C8B-B14F-4D97-AF65-F5344CB8AC3E}">
        <p14:creationId xmlns:p14="http://schemas.microsoft.com/office/powerpoint/2010/main" val="39576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5</a:t>
            </a:fld>
            <a:endParaRPr lang="nl-NL" dirty="0"/>
          </a:p>
        </p:txBody>
      </p:sp>
      <p:sp>
        <p:nvSpPr>
          <p:cNvPr id="4" name="Tijdelijke aanduiding voor tekst 3"/>
          <p:cNvSpPr>
            <a:spLocks noGrp="1"/>
          </p:cNvSpPr>
          <p:nvPr>
            <p:ph type="body" sz="quarter" idx="15"/>
          </p:nvPr>
        </p:nvSpPr>
        <p:spPr>
          <a:xfrm>
            <a:off x="331275" y="1712685"/>
            <a:ext cx="8246668" cy="3237477"/>
          </a:xfrm>
        </p:spPr>
        <p:txBody>
          <a:bodyPr>
            <a:normAutofit fontScale="92500" lnSpcReduction="10000"/>
          </a:bodyPr>
          <a:lstStyle/>
          <a:p>
            <a:r>
              <a:rPr lang="en-US" sz="1300" dirty="0">
                <a:latin typeface="+mn-lt"/>
              </a:rPr>
              <a:t>De </a:t>
            </a:r>
            <a:r>
              <a:rPr lang="en-US" sz="1300" dirty="0" err="1">
                <a:latin typeface="+mn-lt"/>
              </a:rPr>
              <a:t>opdrachten</a:t>
            </a:r>
            <a:r>
              <a:rPr lang="en-US" sz="1300" dirty="0">
                <a:latin typeface="+mn-lt"/>
              </a:rPr>
              <a:t> </a:t>
            </a:r>
            <a:r>
              <a:rPr lang="en-US" sz="1300" dirty="0" err="1">
                <a:latin typeface="+mn-lt"/>
              </a:rPr>
              <a:t>vanuit</a:t>
            </a:r>
            <a:r>
              <a:rPr lang="en-US" sz="1300" dirty="0">
                <a:latin typeface="+mn-lt"/>
              </a:rPr>
              <a:t> de </a:t>
            </a:r>
            <a:r>
              <a:rPr lang="en-US" sz="1300" dirty="0" err="1">
                <a:latin typeface="+mn-lt"/>
              </a:rPr>
              <a:t>opleiding</a:t>
            </a:r>
            <a:r>
              <a:rPr lang="en-US" sz="1300" dirty="0">
                <a:latin typeface="+mn-lt"/>
              </a:rPr>
              <a:t> </a:t>
            </a:r>
            <a:r>
              <a:rPr lang="en-US" sz="1300" dirty="0" err="1">
                <a:latin typeface="+mn-lt"/>
              </a:rPr>
              <a:t>worden</a:t>
            </a:r>
            <a:r>
              <a:rPr lang="en-US" sz="1300" dirty="0">
                <a:latin typeface="+mn-lt"/>
              </a:rPr>
              <a:t> </a:t>
            </a:r>
            <a:r>
              <a:rPr lang="en-US" sz="1300" dirty="0" err="1">
                <a:latin typeface="+mn-lt"/>
              </a:rPr>
              <a:t>ervaren</a:t>
            </a:r>
            <a:r>
              <a:rPr lang="en-US" sz="1300" dirty="0">
                <a:latin typeface="+mn-lt"/>
              </a:rPr>
              <a:t> </a:t>
            </a:r>
            <a:r>
              <a:rPr lang="en-US" sz="1300" dirty="0" err="1">
                <a:latin typeface="+mn-lt"/>
              </a:rPr>
              <a:t>als</a:t>
            </a:r>
            <a:r>
              <a:rPr lang="en-US" sz="1300" dirty="0">
                <a:latin typeface="+mn-lt"/>
              </a:rPr>
              <a:t> </a:t>
            </a:r>
            <a:r>
              <a:rPr lang="en-US" sz="1300" dirty="0" err="1">
                <a:latin typeface="+mn-lt"/>
              </a:rPr>
              <a:t>een</a:t>
            </a:r>
            <a:r>
              <a:rPr lang="en-US" sz="1300" dirty="0">
                <a:latin typeface="+mn-lt"/>
              </a:rPr>
              <a:t> </a:t>
            </a:r>
            <a:r>
              <a:rPr lang="en-US" sz="1300" dirty="0" err="1">
                <a:latin typeface="+mn-lt"/>
              </a:rPr>
              <a:t>moetje</a:t>
            </a:r>
            <a:r>
              <a:rPr lang="en-US" sz="1300" dirty="0">
                <a:latin typeface="+mn-lt"/>
              </a:rPr>
              <a:t>:</a:t>
            </a:r>
          </a:p>
          <a:p>
            <a:pPr marL="0" indent="0">
              <a:buNone/>
            </a:pPr>
            <a:r>
              <a:rPr lang="nl-NL" sz="1300" i="1" dirty="0">
                <a:latin typeface="+mn-lt"/>
              </a:rPr>
              <a:t>Want ik heb nu het gevoel dat ze puur die opdrachten naar ons gooien zodat we ergens op getoetst kunnen worden. Maar eigenlijk halen we er helemaal niks meer uit. Dus dan denk ik: dan kan je beter investeren in iets anders. Laat ons dan zelf nadenken bijvoorbeeld, zodat we er in ieder geval nog creatief mee kunnen zijn en er wel iets van leren. Echt op ons afgesteld zodat wij een onderwerp kunnen kiezen met goedkeuring van de docent, want nu tik je het om te tikken en als je het hebt ingevuld denk je: "Dat hebben we weer gehaald.“ </a:t>
            </a:r>
          </a:p>
          <a:p>
            <a:pPr marL="0" indent="0">
              <a:buNone/>
            </a:pPr>
            <a:endParaRPr lang="en-US" sz="1300" dirty="0">
              <a:latin typeface="+mn-lt"/>
            </a:endParaRPr>
          </a:p>
          <a:p>
            <a:r>
              <a:rPr lang="en-US" sz="1300" dirty="0">
                <a:latin typeface="+mn-lt"/>
              </a:rPr>
              <a:t>Meer </a:t>
            </a:r>
            <a:r>
              <a:rPr lang="en-US" sz="1300" dirty="0" err="1">
                <a:latin typeface="+mn-lt"/>
              </a:rPr>
              <a:t>verdieping</a:t>
            </a:r>
            <a:r>
              <a:rPr lang="en-US" sz="1300" dirty="0">
                <a:latin typeface="+mn-lt"/>
              </a:rPr>
              <a:t> </a:t>
            </a:r>
            <a:r>
              <a:rPr lang="en-US" sz="1300" dirty="0" err="1">
                <a:latin typeface="+mn-lt"/>
              </a:rPr>
              <a:t>vanuit</a:t>
            </a:r>
            <a:r>
              <a:rPr lang="en-US" sz="1300" dirty="0">
                <a:latin typeface="+mn-lt"/>
              </a:rPr>
              <a:t> HvA </a:t>
            </a:r>
            <a:r>
              <a:rPr lang="en-US" sz="1300" dirty="0" err="1">
                <a:latin typeface="+mn-lt"/>
              </a:rPr>
              <a:t>en</a:t>
            </a:r>
            <a:r>
              <a:rPr lang="en-US" sz="1300" dirty="0">
                <a:latin typeface="+mn-lt"/>
              </a:rPr>
              <a:t> </a:t>
            </a:r>
            <a:r>
              <a:rPr lang="en-US" sz="1300" dirty="0" err="1">
                <a:latin typeface="+mn-lt"/>
              </a:rPr>
              <a:t>uitwisseling</a:t>
            </a:r>
            <a:r>
              <a:rPr lang="en-US" sz="1300" dirty="0">
                <a:latin typeface="+mn-lt"/>
              </a:rPr>
              <a:t> </a:t>
            </a:r>
            <a:r>
              <a:rPr lang="en-US" sz="1300" dirty="0" err="1">
                <a:latin typeface="+mn-lt"/>
              </a:rPr>
              <a:t>tussen</a:t>
            </a:r>
            <a:r>
              <a:rPr lang="en-US" sz="1300" dirty="0">
                <a:latin typeface="+mn-lt"/>
              </a:rPr>
              <a:t> </a:t>
            </a:r>
            <a:r>
              <a:rPr lang="en-US" sz="1300" dirty="0" err="1">
                <a:latin typeface="+mn-lt"/>
              </a:rPr>
              <a:t>stagiairs</a:t>
            </a:r>
            <a:r>
              <a:rPr lang="en-US" sz="1300" dirty="0">
                <a:latin typeface="+mn-lt"/>
              </a:rPr>
              <a:t> </a:t>
            </a:r>
            <a:r>
              <a:rPr lang="en-US" sz="1300" dirty="0" err="1">
                <a:latin typeface="+mn-lt"/>
              </a:rPr>
              <a:t>zou</a:t>
            </a:r>
            <a:r>
              <a:rPr lang="en-US" sz="1300" dirty="0">
                <a:latin typeface="+mn-lt"/>
              </a:rPr>
              <a:t> </a:t>
            </a:r>
            <a:r>
              <a:rPr lang="en-US" sz="1300" dirty="0" err="1">
                <a:latin typeface="+mn-lt"/>
              </a:rPr>
              <a:t>worden</a:t>
            </a:r>
            <a:r>
              <a:rPr lang="en-US" sz="1300" dirty="0">
                <a:latin typeface="+mn-lt"/>
              </a:rPr>
              <a:t> </a:t>
            </a:r>
            <a:r>
              <a:rPr lang="en-US" sz="1300" dirty="0" err="1">
                <a:latin typeface="+mn-lt"/>
              </a:rPr>
              <a:t>gewaardeerd</a:t>
            </a:r>
            <a:r>
              <a:rPr lang="en-US" sz="1300" dirty="0">
                <a:latin typeface="+mn-lt"/>
              </a:rPr>
              <a:t>:</a:t>
            </a:r>
          </a:p>
          <a:p>
            <a:pPr marL="0" indent="0">
              <a:buNone/>
            </a:pPr>
            <a:r>
              <a:rPr lang="nl-NL" sz="1300" i="1" dirty="0">
                <a:latin typeface="+mn-lt"/>
              </a:rPr>
              <a:t>“Ik heb heel erg gemist vanuit de HvA vooral, in het eerste jaar hadden we echt colleges, dan hadden we het echt over: hoe werkt het in </a:t>
            </a:r>
            <a:r>
              <a:rPr lang="nl-NL" sz="1300" i="1" dirty="0" err="1">
                <a:latin typeface="+mn-lt"/>
              </a:rPr>
              <a:t>in</a:t>
            </a:r>
            <a:r>
              <a:rPr lang="nl-NL" sz="1300" i="1" dirty="0">
                <a:latin typeface="+mn-lt"/>
              </a:rPr>
              <a:t> je hoofd? De laatste twee jaar hebben we eigenlijk geen hoorcolleges meer gehad, hadden we veel verslagen en ik heb dat wel gemist” </a:t>
            </a:r>
          </a:p>
          <a:p>
            <a:pPr marL="0" indent="0">
              <a:buNone/>
            </a:pPr>
            <a:endParaRPr lang="en-US" sz="1300" dirty="0">
              <a:latin typeface="+mn-lt"/>
            </a:endParaRPr>
          </a:p>
          <a:p>
            <a:r>
              <a:rPr lang="en-US" sz="1300" dirty="0" err="1">
                <a:latin typeface="+mn-lt"/>
              </a:rPr>
              <a:t>Samenhang</a:t>
            </a:r>
            <a:r>
              <a:rPr lang="en-US" sz="1300" dirty="0">
                <a:latin typeface="+mn-lt"/>
              </a:rPr>
              <a:t> </a:t>
            </a:r>
            <a:r>
              <a:rPr lang="en-US" sz="1300" dirty="0" err="1">
                <a:latin typeface="+mn-lt"/>
              </a:rPr>
              <a:t>wordt</a:t>
            </a:r>
            <a:r>
              <a:rPr lang="en-US" sz="1300" dirty="0">
                <a:latin typeface="+mn-lt"/>
              </a:rPr>
              <a:t> </a:t>
            </a:r>
            <a:r>
              <a:rPr lang="en-US" sz="1300" dirty="0" err="1">
                <a:latin typeface="+mn-lt"/>
              </a:rPr>
              <a:t>gemist</a:t>
            </a:r>
            <a:r>
              <a:rPr lang="en-US" sz="1300" dirty="0">
                <a:latin typeface="+mn-lt"/>
              </a:rPr>
              <a:t>, </a:t>
            </a:r>
            <a:r>
              <a:rPr lang="en-US" sz="1300" dirty="0" err="1">
                <a:latin typeface="+mn-lt"/>
              </a:rPr>
              <a:t>verschillende</a:t>
            </a:r>
            <a:r>
              <a:rPr lang="en-US" sz="1300" dirty="0">
                <a:latin typeface="+mn-lt"/>
              </a:rPr>
              <a:t> </a:t>
            </a:r>
            <a:r>
              <a:rPr lang="en-US" sz="1300" dirty="0" err="1">
                <a:latin typeface="+mn-lt"/>
              </a:rPr>
              <a:t>begeleidingssoorten</a:t>
            </a:r>
            <a:r>
              <a:rPr lang="en-US" sz="1300" dirty="0">
                <a:latin typeface="+mn-lt"/>
              </a:rPr>
              <a:t> </a:t>
            </a:r>
            <a:r>
              <a:rPr lang="en-US" sz="1300" dirty="0" err="1">
                <a:latin typeface="+mn-lt"/>
              </a:rPr>
              <a:t>voelt</a:t>
            </a:r>
            <a:r>
              <a:rPr lang="en-US" sz="1300" dirty="0">
                <a:latin typeface="+mn-lt"/>
              </a:rPr>
              <a:t> </a:t>
            </a:r>
            <a:r>
              <a:rPr lang="en-US" sz="1300" dirty="0" err="1">
                <a:latin typeface="+mn-lt"/>
              </a:rPr>
              <a:t>soms</a:t>
            </a:r>
            <a:r>
              <a:rPr lang="en-US" sz="1300" dirty="0">
                <a:latin typeface="+mn-lt"/>
              </a:rPr>
              <a:t> </a:t>
            </a:r>
            <a:r>
              <a:rPr lang="en-US" sz="1300" dirty="0" err="1">
                <a:latin typeface="+mn-lt"/>
              </a:rPr>
              <a:t>als</a:t>
            </a:r>
            <a:r>
              <a:rPr lang="en-US" sz="1300" dirty="0">
                <a:latin typeface="+mn-lt"/>
              </a:rPr>
              <a:t> </a:t>
            </a:r>
            <a:r>
              <a:rPr lang="en-US" sz="1300" dirty="0" err="1">
                <a:latin typeface="+mn-lt"/>
              </a:rPr>
              <a:t>dubbelop</a:t>
            </a:r>
            <a:r>
              <a:rPr lang="en-US" sz="1300" dirty="0">
                <a:latin typeface="+mn-lt"/>
              </a:rPr>
              <a:t>: </a:t>
            </a:r>
          </a:p>
          <a:p>
            <a:pPr marL="0" indent="0">
              <a:buNone/>
            </a:pPr>
            <a:r>
              <a:rPr lang="nl-NL" sz="1300" i="1" dirty="0">
                <a:latin typeface="+mn-lt"/>
              </a:rPr>
              <a:t>“Er waren zo veel mensen die zich ermee bemoeiden. Ik heb vanaf school natuurlijk de BPV docent en je intervisiedocent, dan had ik vanuit stage mijn praktijkbegeleider, de stagecoördinator van de Koppeling en ik had nog de stagecoördinatoren van </a:t>
            </a:r>
            <a:r>
              <a:rPr lang="nl-NL" sz="1300" i="1" dirty="0" err="1">
                <a:latin typeface="+mn-lt"/>
              </a:rPr>
              <a:t>Levvel</a:t>
            </a:r>
            <a:r>
              <a:rPr lang="nl-NL" sz="1300" i="1" dirty="0">
                <a:latin typeface="+mn-lt"/>
              </a:rPr>
              <a:t>. Dus je had al dat soort gesprekken waar je eigenlijk allemaal hetzelfde vertelde”</a:t>
            </a:r>
          </a:p>
          <a:p>
            <a:endParaRPr lang="en-US" sz="1200" dirty="0">
              <a:latin typeface="+mn-lt"/>
            </a:endParaRPr>
          </a:p>
        </p:txBody>
      </p:sp>
      <p:sp>
        <p:nvSpPr>
          <p:cNvPr id="3" name="Titel 2"/>
          <p:cNvSpPr>
            <a:spLocks noGrp="1"/>
          </p:cNvSpPr>
          <p:nvPr>
            <p:ph type="title"/>
          </p:nvPr>
        </p:nvSpPr>
        <p:spPr>
          <a:xfrm>
            <a:off x="317853" y="526273"/>
            <a:ext cx="7984772" cy="1110097"/>
          </a:xfrm>
        </p:spPr>
        <p:txBody>
          <a:bodyPr/>
          <a:lstStyle/>
          <a:p>
            <a:r>
              <a:rPr lang="nl-NL" dirty="0"/>
              <a:t>Uitgangssituatie (stage buiten leerwerkplaats) (2/2)</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2"/>
          <a:srcRect/>
          <a:stretch>
            <a:fillRect/>
          </a:stretch>
        </p:blipFill>
        <p:spPr/>
      </p:pic>
    </p:spTree>
    <p:extLst>
      <p:ext uri="{BB962C8B-B14F-4D97-AF65-F5344CB8AC3E}">
        <p14:creationId xmlns:p14="http://schemas.microsoft.com/office/powerpoint/2010/main" val="3657026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6</a:t>
            </a:fld>
            <a:endParaRPr lang="nl-NL" dirty="0"/>
          </a:p>
        </p:txBody>
      </p:sp>
      <p:sp>
        <p:nvSpPr>
          <p:cNvPr id="4" name="Tijdelijke aanduiding voor tekst 3"/>
          <p:cNvSpPr>
            <a:spLocks noGrp="1"/>
          </p:cNvSpPr>
          <p:nvPr>
            <p:ph type="body" sz="quarter" idx="15"/>
          </p:nvPr>
        </p:nvSpPr>
        <p:spPr/>
        <p:txBody>
          <a:bodyPr/>
          <a:lstStyle/>
          <a:p>
            <a:r>
              <a:rPr lang="en-US" dirty="0" err="1">
                <a:latin typeface="+mn-lt"/>
                <a:sym typeface="Wingdings" panose="05000000000000000000" pitchFamily="2" charset="2"/>
              </a:rPr>
              <a:t>Gebaseerd</a:t>
            </a:r>
            <a:r>
              <a:rPr lang="en-US" dirty="0">
                <a:latin typeface="+mn-lt"/>
                <a:sym typeface="Wingdings" panose="05000000000000000000" pitchFamily="2" charset="2"/>
              </a:rPr>
              <a:t> op: </a:t>
            </a:r>
          </a:p>
          <a:p>
            <a:pPr>
              <a:buFontTx/>
              <a:buChar char="-"/>
            </a:pPr>
            <a:r>
              <a:rPr lang="en-US" sz="1200" dirty="0">
                <a:latin typeface="+mn-lt"/>
              </a:rPr>
              <a:t>1 interview student + </a:t>
            </a:r>
            <a:r>
              <a:rPr lang="en-US" sz="1200" dirty="0" err="1">
                <a:latin typeface="+mn-lt"/>
              </a:rPr>
              <a:t>evaluatieverslag</a:t>
            </a:r>
            <a:r>
              <a:rPr lang="en-US" sz="1200" dirty="0">
                <a:latin typeface="+mn-lt"/>
              </a:rPr>
              <a:t> (</a:t>
            </a:r>
            <a:r>
              <a:rPr lang="en-US" sz="1200" dirty="0" err="1">
                <a:latin typeface="+mn-lt"/>
              </a:rPr>
              <a:t>studenten</a:t>
            </a:r>
            <a:r>
              <a:rPr lang="en-US" sz="1200" dirty="0">
                <a:latin typeface="+mn-lt"/>
              </a:rPr>
              <a:t> </a:t>
            </a:r>
            <a:r>
              <a:rPr lang="en-US" sz="1200" dirty="0" err="1">
                <a:latin typeface="+mn-lt"/>
              </a:rPr>
              <a:t>gestart</a:t>
            </a:r>
            <a:r>
              <a:rPr lang="en-US" sz="1200" dirty="0">
                <a:latin typeface="+mn-lt"/>
              </a:rPr>
              <a:t> </a:t>
            </a:r>
            <a:r>
              <a:rPr lang="en-US" sz="1200" dirty="0" err="1">
                <a:latin typeface="+mn-lt"/>
              </a:rPr>
              <a:t>februari</a:t>
            </a:r>
            <a:r>
              <a:rPr lang="en-US" sz="1200" dirty="0">
                <a:latin typeface="+mn-lt"/>
              </a:rPr>
              <a:t> 2022) </a:t>
            </a:r>
          </a:p>
          <a:p>
            <a:pPr>
              <a:buFontTx/>
              <a:buChar char="-"/>
            </a:pPr>
            <a:r>
              <a:rPr lang="en-US" dirty="0">
                <a:latin typeface="+mn-lt"/>
              </a:rPr>
              <a:t>Interview docent HvA + </a:t>
            </a:r>
            <a:r>
              <a:rPr lang="en-US" dirty="0" err="1">
                <a:latin typeface="+mn-lt"/>
              </a:rPr>
              <a:t>Leerbegeleider</a:t>
            </a:r>
            <a:r>
              <a:rPr lang="en-US" dirty="0">
                <a:latin typeface="+mn-lt"/>
              </a:rPr>
              <a:t> </a:t>
            </a:r>
            <a:r>
              <a:rPr lang="en-US" dirty="0" err="1">
                <a:latin typeface="+mn-lt"/>
              </a:rPr>
              <a:t>Levvel</a:t>
            </a:r>
            <a:endParaRPr lang="en-US" dirty="0">
              <a:latin typeface="+mn-lt"/>
            </a:endParaRPr>
          </a:p>
          <a:p>
            <a:pPr>
              <a:buFontTx/>
              <a:buChar char="-"/>
            </a:pPr>
            <a:r>
              <a:rPr lang="en-US" dirty="0" err="1">
                <a:latin typeface="+mn-lt"/>
              </a:rPr>
              <a:t>E</a:t>
            </a:r>
            <a:r>
              <a:rPr lang="en-US" sz="1200" dirty="0" err="1">
                <a:latin typeface="+mn-lt"/>
              </a:rPr>
              <a:t>nquête</a:t>
            </a:r>
            <a:r>
              <a:rPr lang="en-US" sz="1200" dirty="0">
                <a:latin typeface="+mn-lt"/>
              </a:rPr>
              <a:t> (5 </a:t>
            </a:r>
            <a:r>
              <a:rPr lang="en-US" sz="1200" dirty="0" err="1">
                <a:latin typeface="+mn-lt"/>
              </a:rPr>
              <a:t>studenten</a:t>
            </a:r>
            <a:r>
              <a:rPr lang="en-US" sz="1200" dirty="0">
                <a:latin typeface="+mn-lt"/>
              </a:rPr>
              <a:t> </a:t>
            </a:r>
            <a:r>
              <a:rPr lang="en-US" sz="1200" dirty="0" err="1">
                <a:latin typeface="+mn-lt"/>
              </a:rPr>
              <a:t>gestart</a:t>
            </a:r>
            <a:r>
              <a:rPr lang="en-US" sz="1200" dirty="0">
                <a:latin typeface="+mn-lt"/>
              </a:rPr>
              <a:t> September 2022)</a:t>
            </a:r>
          </a:p>
        </p:txBody>
      </p:sp>
      <p:sp>
        <p:nvSpPr>
          <p:cNvPr id="3" name="Titel 2"/>
          <p:cNvSpPr>
            <a:spLocks noGrp="1"/>
          </p:cNvSpPr>
          <p:nvPr>
            <p:ph type="title"/>
          </p:nvPr>
        </p:nvSpPr>
        <p:spPr/>
        <p:txBody>
          <a:bodyPr/>
          <a:lstStyle/>
          <a:p>
            <a:r>
              <a:rPr lang="nl-NL" dirty="0"/>
              <a:t>Huidige situatie (eind 2022)</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2"/>
          <a:srcRect/>
          <a:stretch>
            <a:fillRect/>
          </a:stretch>
        </p:blipFill>
        <p:spPr/>
      </p:pic>
    </p:spTree>
    <p:extLst>
      <p:ext uri="{BB962C8B-B14F-4D97-AF65-F5344CB8AC3E}">
        <p14:creationId xmlns:p14="http://schemas.microsoft.com/office/powerpoint/2010/main" val="390324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7</a:t>
            </a:fld>
            <a:endParaRPr lang="nl-NL" dirty="0"/>
          </a:p>
        </p:txBody>
      </p:sp>
      <p:sp>
        <p:nvSpPr>
          <p:cNvPr id="4" name="Tijdelijke aanduiding voor tekst 3"/>
          <p:cNvSpPr>
            <a:spLocks noGrp="1"/>
          </p:cNvSpPr>
          <p:nvPr>
            <p:ph type="body" sz="quarter" idx="15"/>
          </p:nvPr>
        </p:nvSpPr>
        <p:spPr>
          <a:xfrm>
            <a:off x="323850" y="1848535"/>
            <a:ext cx="7978775" cy="2667903"/>
          </a:xfrm>
        </p:spPr>
        <p:txBody>
          <a:bodyPr/>
          <a:lstStyle/>
          <a:p>
            <a:endParaRPr lang="en-US" dirty="0">
              <a:latin typeface="+mn-lt"/>
              <a:sym typeface="Wingdings" panose="05000000000000000000" pitchFamily="2" charset="2"/>
            </a:endParaRPr>
          </a:p>
          <a:p>
            <a:r>
              <a:rPr lang="en-US" dirty="0" err="1">
                <a:latin typeface="+mn-lt"/>
                <a:sym typeface="Wingdings" panose="05000000000000000000" pitchFamily="2" charset="2"/>
              </a:rPr>
              <a:t>Uit</a:t>
            </a:r>
            <a:r>
              <a:rPr lang="en-US" dirty="0">
                <a:latin typeface="+mn-lt"/>
                <a:sym typeface="Wingdings" panose="05000000000000000000" pitchFamily="2" charset="2"/>
              </a:rPr>
              <a:t> input van de pilot </a:t>
            </a:r>
            <a:r>
              <a:rPr lang="en-US" dirty="0" err="1">
                <a:latin typeface="+mn-lt"/>
                <a:sym typeface="Wingdings" panose="05000000000000000000" pitchFamily="2" charset="2"/>
              </a:rPr>
              <a:t>studenten</a:t>
            </a:r>
            <a:r>
              <a:rPr lang="en-US" dirty="0">
                <a:latin typeface="+mn-lt"/>
                <a:sym typeface="Wingdings" panose="05000000000000000000" pitchFamily="2" charset="2"/>
              </a:rPr>
              <a:t> </a:t>
            </a:r>
            <a:r>
              <a:rPr lang="en-US" dirty="0" err="1">
                <a:latin typeface="+mn-lt"/>
                <a:sym typeface="Wingdings" panose="05000000000000000000" pitchFamily="2" charset="2"/>
              </a:rPr>
              <a:t>blijkt</a:t>
            </a:r>
            <a:r>
              <a:rPr lang="en-US" dirty="0">
                <a:latin typeface="+mn-lt"/>
                <a:sym typeface="Wingdings" panose="05000000000000000000" pitchFamily="2" charset="2"/>
              </a:rPr>
              <a:t> </a:t>
            </a:r>
            <a:r>
              <a:rPr lang="en-US" dirty="0" err="1">
                <a:latin typeface="+mn-lt"/>
                <a:sym typeface="Wingdings" panose="05000000000000000000" pitchFamily="2" charset="2"/>
              </a:rPr>
              <a:t>dat</a:t>
            </a:r>
            <a:r>
              <a:rPr lang="en-US" dirty="0">
                <a:latin typeface="+mn-lt"/>
                <a:sym typeface="Wingdings" panose="05000000000000000000" pitchFamily="2" charset="2"/>
              </a:rPr>
              <a:t> ze erg </a:t>
            </a:r>
            <a:r>
              <a:rPr lang="en-US" dirty="0" err="1">
                <a:latin typeface="+mn-lt"/>
                <a:sym typeface="Wingdings" panose="05000000000000000000" pitchFamily="2" charset="2"/>
              </a:rPr>
              <a:t>tevreden</a:t>
            </a:r>
            <a:r>
              <a:rPr lang="en-US" dirty="0">
                <a:latin typeface="+mn-lt"/>
                <a:sym typeface="Wingdings" panose="05000000000000000000" pitchFamily="2" charset="2"/>
              </a:rPr>
              <a:t> </a:t>
            </a:r>
            <a:r>
              <a:rPr lang="en-US" dirty="0" err="1">
                <a:latin typeface="+mn-lt"/>
                <a:sym typeface="Wingdings" panose="05000000000000000000" pitchFamily="2" charset="2"/>
              </a:rPr>
              <a:t>zijn</a:t>
            </a:r>
            <a:r>
              <a:rPr lang="en-US" dirty="0">
                <a:latin typeface="+mn-lt"/>
                <a:sym typeface="Wingdings" panose="05000000000000000000" pitchFamily="2" charset="2"/>
              </a:rPr>
              <a:t> over de </a:t>
            </a:r>
            <a:r>
              <a:rPr lang="en-US" dirty="0" err="1">
                <a:latin typeface="+mn-lt"/>
                <a:sym typeface="Wingdings" panose="05000000000000000000" pitchFamily="2" charset="2"/>
              </a:rPr>
              <a:t>begeleiding</a:t>
            </a:r>
            <a:r>
              <a:rPr lang="en-US" dirty="0">
                <a:latin typeface="+mn-lt"/>
                <a:sym typeface="Wingdings" panose="05000000000000000000" pitchFamily="2" charset="2"/>
              </a:rPr>
              <a:t> – </a:t>
            </a:r>
            <a:r>
              <a:rPr lang="en-US" dirty="0" err="1">
                <a:latin typeface="+mn-lt"/>
                <a:sym typeface="Wingdings" panose="05000000000000000000" pitchFamily="2" charset="2"/>
              </a:rPr>
              <a:t>hierbij</a:t>
            </a:r>
            <a:r>
              <a:rPr lang="en-US" dirty="0">
                <a:latin typeface="+mn-lt"/>
                <a:sym typeface="Wingdings" panose="05000000000000000000" pitchFamily="2" charset="2"/>
              </a:rPr>
              <a:t> </a:t>
            </a:r>
            <a:r>
              <a:rPr lang="en-US" dirty="0" err="1">
                <a:latin typeface="+mn-lt"/>
                <a:sym typeface="Wingdings" panose="05000000000000000000" pitchFamily="2" charset="2"/>
              </a:rPr>
              <a:t>gaat</a:t>
            </a:r>
            <a:r>
              <a:rPr lang="en-US" dirty="0">
                <a:latin typeface="+mn-lt"/>
                <a:sym typeface="Wingdings" panose="05000000000000000000" pitchFamily="2" charset="2"/>
              </a:rPr>
              <a:t> het om de docent van de HvA, de </a:t>
            </a:r>
            <a:r>
              <a:rPr lang="en-US" dirty="0" err="1">
                <a:latin typeface="+mn-lt"/>
                <a:sym typeface="Wingdings" panose="05000000000000000000" pitchFamily="2" charset="2"/>
              </a:rPr>
              <a:t>leerbegeleider</a:t>
            </a:r>
            <a:r>
              <a:rPr lang="en-US" dirty="0">
                <a:latin typeface="+mn-lt"/>
                <a:sym typeface="Wingdings" panose="05000000000000000000" pitchFamily="2" charset="2"/>
              </a:rPr>
              <a:t> </a:t>
            </a:r>
            <a:r>
              <a:rPr lang="en-US" dirty="0" err="1">
                <a:latin typeface="+mn-lt"/>
                <a:sym typeface="Wingdings" panose="05000000000000000000" pitchFamily="2" charset="2"/>
              </a:rPr>
              <a:t>vanuit</a:t>
            </a:r>
            <a:r>
              <a:rPr lang="en-US" dirty="0">
                <a:latin typeface="+mn-lt"/>
                <a:sym typeface="Wingdings" panose="05000000000000000000" pitchFamily="2" charset="2"/>
              </a:rPr>
              <a:t> </a:t>
            </a:r>
            <a:r>
              <a:rPr lang="en-US" dirty="0" err="1">
                <a:latin typeface="+mn-lt"/>
                <a:sym typeface="Wingdings" panose="05000000000000000000" pitchFamily="2" charset="2"/>
              </a:rPr>
              <a:t>Levvel</a:t>
            </a:r>
            <a:r>
              <a:rPr lang="en-US" dirty="0">
                <a:latin typeface="+mn-lt"/>
                <a:sym typeface="Wingdings" panose="05000000000000000000" pitchFamily="2" charset="2"/>
              </a:rPr>
              <a:t> </a:t>
            </a:r>
            <a:r>
              <a:rPr lang="en-US" dirty="0" err="1">
                <a:latin typeface="+mn-lt"/>
                <a:sym typeface="Wingdings" panose="05000000000000000000" pitchFamily="2" charset="2"/>
              </a:rPr>
              <a:t>en</a:t>
            </a:r>
            <a:r>
              <a:rPr lang="en-US" dirty="0">
                <a:latin typeface="+mn-lt"/>
                <a:sym typeface="Wingdings" panose="05000000000000000000" pitchFamily="2" charset="2"/>
              </a:rPr>
              <a:t> de </a:t>
            </a:r>
            <a:r>
              <a:rPr lang="en-US" dirty="0" err="1">
                <a:latin typeface="+mn-lt"/>
                <a:sym typeface="Wingdings" panose="05000000000000000000" pitchFamily="2" charset="2"/>
              </a:rPr>
              <a:t>praktijkbegeleiders</a:t>
            </a:r>
            <a:r>
              <a:rPr lang="en-US" dirty="0">
                <a:latin typeface="+mn-lt"/>
                <a:sym typeface="Wingdings" panose="05000000000000000000" pitchFamily="2" charset="2"/>
              </a:rPr>
              <a:t> </a:t>
            </a:r>
            <a:r>
              <a:rPr lang="en-US" dirty="0" err="1">
                <a:latin typeface="+mn-lt"/>
                <a:sym typeface="Wingdings" panose="05000000000000000000" pitchFamily="2" charset="2"/>
              </a:rPr>
              <a:t>vanuit</a:t>
            </a:r>
            <a:r>
              <a:rPr lang="en-US" dirty="0">
                <a:latin typeface="+mn-lt"/>
                <a:sym typeface="Wingdings" panose="05000000000000000000" pitchFamily="2" charset="2"/>
              </a:rPr>
              <a:t> </a:t>
            </a:r>
            <a:r>
              <a:rPr lang="en-US" dirty="0" err="1">
                <a:latin typeface="+mn-lt"/>
                <a:sym typeface="Wingdings" panose="05000000000000000000" pitchFamily="2" charset="2"/>
              </a:rPr>
              <a:t>Levvel</a:t>
            </a:r>
            <a:r>
              <a:rPr lang="en-US" dirty="0">
                <a:latin typeface="+mn-lt"/>
                <a:sym typeface="Wingdings" panose="05000000000000000000" pitchFamily="2" charset="2"/>
              </a:rPr>
              <a:t>. </a:t>
            </a:r>
            <a:r>
              <a:rPr lang="en-US" dirty="0" err="1">
                <a:latin typeface="+mn-lt"/>
                <a:sym typeface="Wingdings" panose="05000000000000000000" pitchFamily="2" charset="2"/>
              </a:rPr>
              <a:t>Allemaal</a:t>
            </a:r>
            <a:r>
              <a:rPr lang="en-US" dirty="0">
                <a:latin typeface="+mn-lt"/>
                <a:sym typeface="Wingdings" panose="05000000000000000000" pitchFamily="2" charset="2"/>
              </a:rPr>
              <a:t> </a:t>
            </a:r>
            <a:r>
              <a:rPr lang="en-US" dirty="0" err="1">
                <a:latin typeface="+mn-lt"/>
                <a:sym typeface="Wingdings" panose="05000000000000000000" pitchFamily="2" charset="2"/>
              </a:rPr>
              <a:t>krijgen</a:t>
            </a:r>
            <a:r>
              <a:rPr lang="en-US" dirty="0">
                <a:latin typeface="+mn-lt"/>
                <a:sym typeface="Wingdings" panose="05000000000000000000" pitchFamily="2" charset="2"/>
              </a:rPr>
              <a:t> ze </a:t>
            </a:r>
            <a:r>
              <a:rPr lang="en-US" dirty="0" err="1">
                <a:latin typeface="+mn-lt"/>
                <a:sym typeface="Wingdings" panose="05000000000000000000" pitchFamily="2" charset="2"/>
              </a:rPr>
              <a:t>een</a:t>
            </a:r>
            <a:r>
              <a:rPr lang="en-US" dirty="0">
                <a:latin typeface="+mn-lt"/>
                <a:sym typeface="Wingdings" panose="05000000000000000000" pitchFamily="2" charset="2"/>
              </a:rPr>
              <a:t> 8+ </a:t>
            </a:r>
            <a:r>
              <a:rPr lang="en-US" dirty="0" err="1">
                <a:latin typeface="+mn-lt"/>
                <a:sym typeface="Wingdings" panose="05000000000000000000" pitchFamily="2" charset="2"/>
              </a:rPr>
              <a:t>als</a:t>
            </a:r>
            <a:r>
              <a:rPr lang="en-US" dirty="0">
                <a:latin typeface="+mn-lt"/>
                <a:sym typeface="Wingdings" panose="05000000000000000000" pitchFamily="2" charset="2"/>
              </a:rPr>
              <a:t> </a:t>
            </a:r>
            <a:r>
              <a:rPr lang="en-US" dirty="0" err="1">
                <a:latin typeface="+mn-lt"/>
                <a:sym typeface="Wingdings" panose="05000000000000000000" pitchFamily="2" charset="2"/>
              </a:rPr>
              <a:t>cijfer</a:t>
            </a:r>
            <a:r>
              <a:rPr lang="en-US" dirty="0">
                <a:latin typeface="+mn-lt"/>
                <a:sym typeface="Wingdings" panose="05000000000000000000" pitchFamily="2" charset="2"/>
              </a:rPr>
              <a:t>. </a:t>
            </a:r>
          </a:p>
          <a:p>
            <a:r>
              <a:rPr lang="en-US" dirty="0" err="1">
                <a:latin typeface="+mn-lt"/>
                <a:sym typeface="Wingdings" panose="05000000000000000000" pitchFamily="2" charset="2"/>
              </a:rPr>
              <a:t>Dingen</a:t>
            </a:r>
            <a:r>
              <a:rPr lang="en-US" dirty="0">
                <a:latin typeface="+mn-lt"/>
                <a:sym typeface="Wingdings" panose="05000000000000000000" pitchFamily="2" charset="2"/>
              </a:rPr>
              <a:t> die </a:t>
            </a:r>
            <a:r>
              <a:rPr lang="en-US" dirty="0" err="1">
                <a:latin typeface="+mn-lt"/>
                <a:sym typeface="Wingdings" panose="05000000000000000000" pitchFamily="2" charset="2"/>
              </a:rPr>
              <a:t>worden</a:t>
            </a:r>
            <a:r>
              <a:rPr lang="en-US" dirty="0">
                <a:latin typeface="+mn-lt"/>
                <a:sym typeface="Wingdings" panose="05000000000000000000" pitchFamily="2" charset="2"/>
              </a:rPr>
              <a:t> </a:t>
            </a:r>
            <a:r>
              <a:rPr lang="en-US" dirty="0" err="1">
                <a:latin typeface="+mn-lt"/>
                <a:sym typeface="Wingdings" panose="05000000000000000000" pitchFamily="2" charset="2"/>
              </a:rPr>
              <a:t>genoemd</a:t>
            </a:r>
            <a:r>
              <a:rPr lang="en-US" dirty="0">
                <a:latin typeface="+mn-lt"/>
                <a:sym typeface="Wingdings" panose="05000000000000000000" pitchFamily="2" charset="2"/>
              </a:rPr>
              <a:t> over de </a:t>
            </a:r>
            <a:r>
              <a:rPr lang="en-US" dirty="0" err="1">
                <a:latin typeface="+mn-lt"/>
                <a:sym typeface="Wingdings" panose="05000000000000000000" pitchFamily="2" charset="2"/>
              </a:rPr>
              <a:t>verschillende</a:t>
            </a:r>
            <a:r>
              <a:rPr lang="en-US" dirty="0">
                <a:latin typeface="+mn-lt"/>
                <a:sym typeface="Wingdings" panose="05000000000000000000" pitchFamily="2" charset="2"/>
              </a:rPr>
              <a:t> </a:t>
            </a:r>
            <a:r>
              <a:rPr lang="en-US" dirty="0" err="1">
                <a:latin typeface="+mn-lt"/>
                <a:sym typeface="Wingdings" panose="05000000000000000000" pitchFamily="2" charset="2"/>
              </a:rPr>
              <a:t>begeleiders</a:t>
            </a:r>
            <a:r>
              <a:rPr lang="en-US" dirty="0">
                <a:latin typeface="+mn-lt"/>
                <a:sym typeface="Wingdings" panose="05000000000000000000" pitchFamily="2" charset="2"/>
              </a:rPr>
              <a:t>, </a:t>
            </a:r>
            <a:r>
              <a:rPr lang="en-US" dirty="0" err="1">
                <a:latin typeface="+mn-lt"/>
                <a:sym typeface="Wingdings" panose="05000000000000000000" pitchFamily="2" charset="2"/>
              </a:rPr>
              <a:t>zijn</a:t>
            </a:r>
            <a:r>
              <a:rPr lang="en-US" dirty="0">
                <a:latin typeface="+mn-lt"/>
                <a:sym typeface="Wingdings" panose="05000000000000000000" pitchFamily="2" charset="2"/>
              </a:rPr>
              <a:t>: </a:t>
            </a:r>
          </a:p>
          <a:p>
            <a:pPr marL="171450" indent="-171450">
              <a:buFontTx/>
              <a:buChar char="-"/>
            </a:pPr>
            <a:r>
              <a:rPr lang="en-US" sz="1200" dirty="0" err="1">
                <a:latin typeface="+mn-lt"/>
              </a:rPr>
              <a:t>lief</a:t>
            </a:r>
            <a:r>
              <a:rPr lang="en-US" sz="1200" dirty="0">
                <a:latin typeface="+mn-lt"/>
              </a:rPr>
              <a:t>, intelligent, </a:t>
            </a:r>
            <a:r>
              <a:rPr lang="en-US" sz="1200" dirty="0" err="1">
                <a:latin typeface="+mn-lt"/>
              </a:rPr>
              <a:t>rijk</a:t>
            </a:r>
            <a:r>
              <a:rPr lang="en-US" sz="1200" dirty="0">
                <a:latin typeface="+mn-lt"/>
              </a:rPr>
              <a:t> </a:t>
            </a:r>
            <a:r>
              <a:rPr lang="en-US" sz="1200" dirty="0" err="1">
                <a:latin typeface="+mn-lt"/>
              </a:rPr>
              <a:t>aan</a:t>
            </a:r>
            <a:r>
              <a:rPr lang="en-US" sz="1200" dirty="0">
                <a:latin typeface="+mn-lt"/>
              </a:rPr>
              <a:t> </a:t>
            </a:r>
            <a:r>
              <a:rPr lang="en-US" sz="1200" dirty="0" err="1">
                <a:latin typeface="+mn-lt"/>
              </a:rPr>
              <a:t>kennis</a:t>
            </a:r>
            <a:endParaRPr lang="en-US" sz="1200" dirty="0">
              <a:latin typeface="+mn-lt"/>
            </a:endParaRPr>
          </a:p>
          <a:p>
            <a:pPr marL="171450" indent="-171450">
              <a:buFontTx/>
              <a:buChar char="-"/>
            </a:pPr>
            <a:r>
              <a:rPr lang="en-US" sz="1200" dirty="0" err="1">
                <a:latin typeface="+mn-lt"/>
              </a:rPr>
              <a:t>Zeer</a:t>
            </a:r>
            <a:r>
              <a:rPr lang="en-US" sz="1200" dirty="0">
                <a:latin typeface="+mn-lt"/>
              </a:rPr>
              <a:t> </a:t>
            </a:r>
            <a:r>
              <a:rPr lang="en-US" sz="1200" dirty="0" err="1">
                <a:latin typeface="+mn-lt"/>
              </a:rPr>
              <a:t>betrokken</a:t>
            </a:r>
            <a:r>
              <a:rPr lang="en-US" sz="1200" dirty="0">
                <a:latin typeface="+mn-lt"/>
              </a:rPr>
              <a:t> </a:t>
            </a:r>
          </a:p>
          <a:p>
            <a:pPr marL="171450" indent="-171450">
              <a:buFontTx/>
              <a:buChar char="-"/>
            </a:pPr>
            <a:r>
              <a:rPr lang="en-US" sz="1200" dirty="0" err="1">
                <a:latin typeface="+mn-lt"/>
              </a:rPr>
              <a:t>Flexibel</a:t>
            </a:r>
            <a:r>
              <a:rPr lang="en-US" sz="1200" dirty="0">
                <a:latin typeface="+mn-lt"/>
              </a:rPr>
              <a:t> </a:t>
            </a:r>
            <a:r>
              <a:rPr lang="en-US" sz="1200" dirty="0" err="1">
                <a:latin typeface="+mn-lt"/>
              </a:rPr>
              <a:t>en</a:t>
            </a:r>
            <a:r>
              <a:rPr lang="en-US" sz="1200" dirty="0">
                <a:latin typeface="+mn-lt"/>
              </a:rPr>
              <a:t> </a:t>
            </a:r>
            <a:r>
              <a:rPr lang="en-US" sz="1200" dirty="0" err="1">
                <a:latin typeface="+mn-lt"/>
              </a:rPr>
              <a:t>meegaand</a:t>
            </a:r>
            <a:endParaRPr lang="en-US" sz="1200" dirty="0">
              <a:latin typeface="+mn-lt"/>
            </a:endParaRPr>
          </a:p>
          <a:p>
            <a:pPr marL="171450" indent="-171450">
              <a:buFontTx/>
              <a:buChar char="-"/>
            </a:pPr>
            <a:r>
              <a:rPr lang="en-US" sz="1200" dirty="0" err="1">
                <a:latin typeface="+mn-lt"/>
              </a:rPr>
              <a:t>Maken</a:t>
            </a:r>
            <a:r>
              <a:rPr lang="en-US" sz="1200" dirty="0">
                <a:latin typeface="+mn-lt"/>
              </a:rPr>
              <a:t> </a:t>
            </a:r>
            <a:r>
              <a:rPr lang="en-US" sz="1200" dirty="0" err="1">
                <a:latin typeface="+mn-lt"/>
              </a:rPr>
              <a:t>tijd</a:t>
            </a:r>
            <a:r>
              <a:rPr lang="en-US" sz="1200" dirty="0">
                <a:latin typeface="+mn-lt"/>
              </a:rPr>
              <a:t> voor je, </a:t>
            </a:r>
            <a:r>
              <a:rPr lang="en-US" sz="1200" dirty="0" err="1">
                <a:latin typeface="+mn-lt"/>
              </a:rPr>
              <a:t>individuele</a:t>
            </a:r>
            <a:r>
              <a:rPr lang="en-US" sz="1200" dirty="0">
                <a:latin typeface="+mn-lt"/>
              </a:rPr>
              <a:t> </a:t>
            </a:r>
            <a:r>
              <a:rPr lang="en-US" sz="1200" dirty="0" err="1">
                <a:latin typeface="+mn-lt"/>
              </a:rPr>
              <a:t>aandacht</a:t>
            </a:r>
            <a:endParaRPr lang="en-US" sz="1200" dirty="0">
              <a:latin typeface="+mn-lt"/>
            </a:endParaRPr>
          </a:p>
          <a:p>
            <a:pPr marL="171450" indent="-171450">
              <a:buFontTx/>
              <a:buChar char="-"/>
            </a:pPr>
            <a:r>
              <a:rPr lang="en-US" sz="1200" dirty="0" err="1">
                <a:latin typeface="+mn-lt"/>
              </a:rPr>
              <a:t>Behulpzaam</a:t>
            </a:r>
            <a:r>
              <a:rPr lang="en-US" sz="1200" dirty="0">
                <a:latin typeface="+mn-lt"/>
              </a:rPr>
              <a:t>, </a:t>
            </a:r>
            <a:r>
              <a:rPr lang="en-US" sz="1200" dirty="0" err="1">
                <a:latin typeface="+mn-lt"/>
              </a:rPr>
              <a:t>willen</a:t>
            </a:r>
            <a:r>
              <a:rPr lang="en-US" sz="1200" dirty="0">
                <a:latin typeface="+mn-lt"/>
              </a:rPr>
              <a:t> </a:t>
            </a:r>
            <a:r>
              <a:rPr lang="en-US" sz="1200" dirty="0" err="1">
                <a:latin typeface="+mn-lt"/>
              </a:rPr>
              <a:t>graag</a:t>
            </a:r>
            <a:r>
              <a:rPr lang="en-US" sz="1200" dirty="0">
                <a:latin typeface="+mn-lt"/>
              </a:rPr>
              <a:t> </a:t>
            </a:r>
            <a:r>
              <a:rPr lang="en-US" sz="1200" dirty="0" err="1">
                <a:latin typeface="+mn-lt"/>
              </a:rPr>
              <a:t>helpen</a:t>
            </a:r>
            <a:endParaRPr lang="en-US" sz="1200" dirty="0">
              <a:latin typeface="+mn-lt"/>
            </a:endParaRPr>
          </a:p>
          <a:p>
            <a:pPr marL="171450" indent="-171450">
              <a:buFontTx/>
              <a:buChar char="-"/>
            </a:pPr>
            <a:r>
              <a:rPr lang="en-US" sz="1200" dirty="0">
                <a:latin typeface="+mn-lt"/>
              </a:rPr>
              <a:t>Je </a:t>
            </a:r>
            <a:r>
              <a:rPr lang="en-US" sz="1200" dirty="0" err="1">
                <a:latin typeface="+mn-lt"/>
              </a:rPr>
              <a:t>kunt</a:t>
            </a:r>
            <a:r>
              <a:rPr lang="en-US" sz="1200" dirty="0">
                <a:latin typeface="+mn-lt"/>
              </a:rPr>
              <a:t> met al je </a:t>
            </a:r>
            <a:r>
              <a:rPr lang="en-US" sz="1200" dirty="0" err="1">
                <a:latin typeface="+mn-lt"/>
              </a:rPr>
              <a:t>vragen</a:t>
            </a:r>
            <a:r>
              <a:rPr lang="en-US" sz="1200" dirty="0">
                <a:latin typeface="+mn-lt"/>
              </a:rPr>
              <a:t> </a:t>
            </a:r>
            <a:r>
              <a:rPr lang="en-US" sz="1200" dirty="0" err="1">
                <a:latin typeface="+mn-lt"/>
              </a:rPr>
              <a:t>terecht</a:t>
            </a:r>
            <a:r>
              <a:rPr lang="en-US" sz="1200" dirty="0">
                <a:latin typeface="+mn-lt"/>
              </a:rPr>
              <a:t>, je </a:t>
            </a:r>
            <a:r>
              <a:rPr lang="en-US" sz="1200" dirty="0" err="1">
                <a:latin typeface="+mn-lt"/>
              </a:rPr>
              <a:t>hebt</a:t>
            </a:r>
            <a:r>
              <a:rPr lang="en-US" sz="1200" dirty="0">
                <a:latin typeface="+mn-lt"/>
              </a:rPr>
              <a:t> </a:t>
            </a:r>
            <a:r>
              <a:rPr lang="en-US" sz="1200" dirty="0" err="1">
                <a:latin typeface="+mn-lt"/>
              </a:rPr>
              <a:t>ook</a:t>
            </a:r>
            <a:r>
              <a:rPr lang="en-US" sz="1200" dirty="0">
                <a:latin typeface="+mn-lt"/>
              </a:rPr>
              <a:t> </a:t>
            </a:r>
            <a:r>
              <a:rPr lang="en-US" sz="1200" dirty="0" err="1">
                <a:latin typeface="+mn-lt"/>
              </a:rPr>
              <a:t>echt</a:t>
            </a:r>
            <a:r>
              <a:rPr lang="en-US" sz="1200" dirty="0">
                <a:latin typeface="+mn-lt"/>
              </a:rPr>
              <a:t> wat </a:t>
            </a:r>
            <a:r>
              <a:rPr lang="en-US" sz="1200" dirty="0" err="1">
                <a:latin typeface="+mn-lt"/>
              </a:rPr>
              <a:t>aan</a:t>
            </a:r>
            <a:r>
              <a:rPr lang="en-US" sz="1200" dirty="0">
                <a:latin typeface="+mn-lt"/>
              </a:rPr>
              <a:t> </a:t>
            </a:r>
            <a:r>
              <a:rPr lang="en-US" sz="1200" dirty="0" err="1">
                <a:latin typeface="+mn-lt"/>
              </a:rPr>
              <a:t>hun</a:t>
            </a:r>
            <a:r>
              <a:rPr lang="en-US" sz="1200" dirty="0">
                <a:latin typeface="+mn-lt"/>
              </a:rPr>
              <a:t> </a:t>
            </a:r>
            <a:r>
              <a:rPr lang="en-US" sz="1200" dirty="0" err="1">
                <a:latin typeface="+mn-lt"/>
              </a:rPr>
              <a:t>antwoorden</a:t>
            </a:r>
            <a:endParaRPr lang="en-US" sz="1200" dirty="0">
              <a:latin typeface="+mn-lt"/>
            </a:endParaRPr>
          </a:p>
          <a:p>
            <a:pPr marL="171450" indent="-171450">
              <a:buFontTx/>
              <a:buChar char="-"/>
            </a:pPr>
            <a:r>
              <a:rPr lang="en-US" sz="1200" dirty="0" err="1">
                <a:latin typeface="+mn-lt"/>
              </a:rPr>
              <a:t>Geeft</a:t>
            </a:r>
            <a:r>
              <a:rPr lang="en-US" sz="1200" dirty="0">
                <a:latin typeface="+mn-lt"/>
              </a:rPr>
              <a:t> </a:t>
            </a:r>
            <a:r>
              <a:rPr lang="en-US" sz="1200" dirty="0" err="1">
                <a:latin typeface="+mn-lt"/>
              </a:rPr>
              <a:t>inzicht</a:t>
            </a:r>
            <a:r>
              <a:rPr lang="en-US" sz="1200" dirty="0">
                <a:latin typeface="+mn-lt"/>
              </a:rPr>
              <a:t> in </a:t>
            </a:r>
            <a:r>
              <a:rPr lang="en-US" sz="1200" dirty="0" err="1">
                <a:latin typeface="+mn-lt"/>
              </a:rPr>
              <a:t>handelen</a:t>
            </a:r>
            <a:r>
              <a:rPr lang="en-US" sz="1200" dirty="0">
                <a:latin typeface="+mn-lt"/>
              </a:rPr>
              <a:t>, maar </a:t>
            </a:r>
            <a:r>
              <a:rPr lang="en-US" sz="1200" dirty="0" err="1">
                <a:latin typeface="+mn-lt"/>
              </a:rPr>
              <a:t>staat</a:t>
            </a:r>
            <a:r>
              <a:rPr lang="en-US" sz="1200" dirty="0">
                <a:latin typeface="+mn-lt"/>
              </a:rPr>
              <a:t> </a:t>
            </a:r>
            <a:r>
              <a:rPr lang="en-US" sz="1200" dirty="0" err="1">
                <a:latin typeface="+mn-lt"/>
              </a:rPr>
              <a:t>ook</a:t>
            </a:r>
            <a:r>
              <a:rPr lang="en-US" sz="1200" dirty="0">
                <a:latin typeface="+mn-lt"/>
              </a:rPr>
              <a:t> </a:t>
            </a:r>
            <a:r>
              <a:rPr lang="en-US" sz="1200" dirty="0" err="1">
                <a:latin typeface="+mn-lt"/>
              </a:rPr>
              <a:t>stil</a:t>
            </a:r>
            <a:r>
              <a:rPr lang="en-US" sz="1200" dirty="0">
                <a:latin typeface="+mn-lt"/>
              </a:rPr>
              <a:t> </a:t>
            </a:r>
            <a:r>
              <a:rPr lang="en-US" sz="1200" dirty="0" err="1">
                <a:latin typeface="+mn-lt"/>
              </a:rPr>
              <a:t>bij</a:t>
            </a:r>
            <a:r>
              <a:rPr lang="en-US" sz="1200" dirty="0">
                <a:latin typeface="+mn-lt"/>
              </a:rPr>
              <a:t> </a:t>
            </a:r>
            <a:r>
              <a:rPr lang="en-US" sz="1200" dirty="0" err="1">
                <a:latin typeface="+mn-lt"/>
              </a:rPr>
              <a:t>gevoel</a:t>
            </a:r>
            <a:r>
              <a:rPr lang="en-US" sz="1200" dirty="0">
                <a:latin typeface="+mn-lt"/>
              </a:rPr>
              <a:t> </a:t>
            </a:r>
          </a:p>
          <a:p>
            <a:endParaRPr lang="en-US" dirty="0">
              <a:latin typeface="+mn-lt"/>
              <a:sym typeface="Wingdings" panose="05000000000000000000" pitchFamily="2" charset="2"/>
            </a:endParaRPr>
          </a:p>
        </p:txBody>
      </p:sp>
      <p:sp>
        <p:nvSpPr>
          <p:cNvPr id="3" name="Titel 2"/>
          <p:cNvSpPr>
            <a:spLocks noGrp="1"/>
          </p:cNvSpPr>
          <p:nvPr>
            <p:ph type="title"/>
          </p:nvPr>
        </p:nvSpPr>
        <p:spPr/>
        <p:txBody>
          <a:bodyPr/>
          <a:lstStyle/>
          <a:p>
            <a:r>
              <a:rPr lang="nl-NL" dirty="0"/>
              <a:t>Huidige situatie - Begeleiding</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2"/>
          <a:srcRect/>
          <a:stretch>
            <a:fillRect/>
          </a:stretch>
        </p:blipFill>
        <p:spPr/>
      </p:pic>
    </p:spTree>
    <p:extLst>
      <p:ext uri="{BB962C8B-B14F-4D97-AF65-F5344CB8AC3E}">
        <p14:creationId xmlns:p14="http://schemas.microsoft.com/office/powerpoint/2010/main" val="302700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8</a:t>
            </a:fld>
            <a:endParaRPr lang="nl-NL" dirty="0"/>
          </a:p>
        </p:txBody>
      </p:sp>
      <p:sp>
        <p:nvSpPr>
          <p:cNvPr id="4" name="Tijdelijke aanduiding voor tekst 3"/>
          <p:cNvSpPr>
            <a:spLocks noGrp="1"/>
          </p:cNvSpPr>
          <p:nvPr>
            <p:ph type="body" sz="quarter" idx="15"/>
          </p:nvPr>
        </p:nvSpPr>
        <p:spPr>
          <a:xfrm>
            <a:off x="323850" y="1723545"/>
            <a:ext cx="7978775" cy="2792893"/>
          </a:xfrm>
        </p:spPr>
        <p:txBody>
          <a:bodyPr>
            <a:normAutofit lnSpcReduction="10000"/>
          </a:bodyPr>
          <a:lstStyle/>
          <a:p>
            <a:r>
              <a:rPr lang="en-US" dirty="0">
                <a:latin typeface="+mn-lt"/>
                <a:sym typeface="Wingdings" panose="05000000000000000000" pitchFamily="2" charset="2"/>
              </a:rPr>
              <a:t>De </a:t>
            </a:r>
            <a:r>
              <a:rPr lang="en-US" dirty="0" err="1">
                <a:latin typeface="+mn-lt"/>
                <a:sym typeface="Wingdings" panose="05000000000000000000" pitchFamily="2" charset="2"/>
              </a:rPr>
              <a:t>eerste</a:t>
            </a:r>
            <a:r>
              <a:rPr lang="en-US" dirty="0">
                <a:latin typeface="+mn-lt"/>
                <a:sym typeface="Wingdings" panose="05000000000000000000" pitchFamily="2" charset="2"/>
              </a:rPr>
              <a:t> </a:t>
            </a:r>
            <a:r>
              <a:rPr lang="en-US" dirty="0" err="1">
                <a:latin typeface="+mn-lt"/>
                <a:sym typeface="Wingdings" panose="05000000000000000000" pitchFamily="2" charset="2"/>
              </a:rPr>
              <a:t>pilotgroep</a:t>
            </a:r>
            <a:r>
              <a:rPr lang="en-US" dirty="0">
                <a:latin typeface="+mn-lt"/>
                <a:sym typeface="Wingdings" panose="05000000000000000000" pitchFamily="2" charset="2"/>
              </a:rPr>
              <a:t> is van start </a:t>
            </a:r>
            <a:r>
              <a:rPr lang="en-US" dirty="0" err="1">
                <a:latin typeface="+mn-lt"/>
                <a:sym typeface="Wingdings" panose="05000000000000000000" pitchFamily="2" charset="2"/>
              </a:rPr>
              <a:t>gegaan</a:t>
            </a:r>
            <a:r>
              <a:rPr lang="en-US" dirty="0">
                <a:latin typeface="+mn-lt"/>
                <a:sym typeface="Wingdings" panose="05000000000000000000" pitchFamily="2" charset="2"/>
              </a:rPr>
              <a:t> met </a:t>
            </a:r>
            <a:r>
              <a:rPr lang="en-US" dirty="0" err="1">
                <a:latin typeface="+mn-lt"/>
                <a:sym typeface="Wingdings" panose="05000000000000000000" pitchFamily="2" charset="2"/>
              </a:rPr>
              <a:t>een</a:t>
            </a:r>
            <a:r>
              <a:rPr lang="en-US" dirty="0">
                <a:latin typeface="+mn-lt"/>
                <a:sym typeface="Wingdings" panose="05000000000000000000" pitchFamily="2" charset="2"/>
              </a:rPr>
              <a:t> </a:t>
            </a:r>
            <a:r>
              <a:rPr lang="en-US" dirty="0" err="1">
                <a:latin typeface="+mn-lt"/>
                <a:sym typeface="Wingdings" panose="05000000000000000000" pitchFamily="2" charset="2"/>
              </a:rPr>
              <a:t>groep</a:t>
            </a:r>
            <a:r>
              <a:rPr lang="en-US" dirty="0">
                <a:latin typeface="+mn-lt"/>
                <a:sym typeface="Wingdings" panose="05000000000000000000" pitchFamily="2" charset="2"/>
              </a:rPr>
              <a:t> van </a:t>
            </a:r>
            <a:r>
              <a:rPr lang="en-US" dirty="0" err="1">
                <a:latin typeface="+mn-lt"/>
                <a:sym typeface="Wingdings" panose="05000000000000000000" pitchFamily="2" charset="2"/>
              </a:rPr>
              <a:t>drie</a:t>
            </a:r>
            <a:r>
              <a:rPr lang="en-US" dirty="0">
                <a:latin typeface="+mn-lt"/>
                <a:sym typeface="Wingdings" panose="05000000000000000000" pitchFamily="2" charset="2"/>
              </a:rPr>
              <a:t> </a:t>
            </a:r>
            <a:r>
              <a:rPr lang="en-US" dirty="0" err="1">
                <a:latin typeface="+mn-lt"/>
                <a:sym typeface="Wingdings" panose="05000000000000000000" pitchFamily="2" charset="2"/>
              </a:rPr>
              <a:t>studenten</a:t>
            </a:r>
            <a:r>
              <a:rPr lang="en-US" dirty="0">
                <a:latin typeface="+mn-lt"/>
                <a:sym typeface="Wingdings" panose="05000000000000000000" pitchFamily="2" charset="2"/>
              </a:rPr>
              <a:t>. </a:t>
            </a:r>
          </a:p>
          <a:p>
            <a:pPr marL="0" indent="0">
              <a:buNone/>
            </a:pPr>
            <a:endParaRPr lang="en-US" dirty="0">
              <a:latin typeface="+mn-lt"/>
              <a:sym typeface="Wingdings" panose="05000000000000000000" pitchFamily="2" charset="2"/>
            </a:endParaRPr>
          </a:p>
          <a:p>
            <a:r>
              <a:rPr lang="en-US" dirty="0" err="1">
                <a:latin typeface="+mn-lt"/>
                <a:sym typeface="Wingdings" panose="05000000000000000000" pitchFamily="2" charset="2"/>
              </a:rPr>
              <a:t>Docenten</a:t>
            </a:r>
            <a:r>
              <a:rPr lang="en-US" dirty="0">
                <a:latin typeface="+mn-lt"/>
                <a:sym typeface="Wingdings" panose="05000000000000000000" pitchFamily="2" charset="2"/>
              </a:rPr>
              <a:t> </a:t>
            </a:r>
            <a:r>
              <a:rPr lang="en-US" dirty="0" err="1">
                <a:latin typeface="+mn-lt"/>
                <a:sym typeface="Wingdings" panose="05000000000000000000" pitchFamily="2" charset="2"/>
              </a:rPr>
              <a:t>maakten</a:t>
            </a:r>
            <a:r>
              <a:rPr lang="en-US" dirty="0">
                <a:latin typeface="+mn-lt"/>
                <a:sym typeface="Wingdings" panose="05000000000000000000" pitchFamily="2" charset="2"/>
              </a:rPr>
              <a:t> </a:t>
            </a:r>
            <a:r>
              <a:rPr lang="en-US" dirty="0" err="1">
                <a:latin typeface="+mn-lt"/>
                <a:sym typeface="Wingdings" panose="05000000000000000000" pitchFamily="2" charset="2"/>
              </a:rPr>
              <a:t>zich</a:t>
            </a:r>
            <a:r>
              <a:rPr lang="en-US" dirty="0">
                <a:latin typeface="+mn-lt"/>
                <a:sym typeface="Wingdings" panose="05000000000000000000" pitchFamily="2" charset="2"/>
              </a:rPr>
              <a:t> </a:t>
            </a:r>
            <a:r>
              <a:rPr lang="en-US" dirty="0" err="1">
                <a:latin typeface="+mn-lt"/>
                <a:sym typeface="Wingdings" panose="05000000000000000000" pitchFamily="2" charset="2"/>
              </a:rPr>
              <a:t>zorgen</a:t>
            </a:r>
            <a:r>
              <a:rPr lang="en-US" dirty="0">
                <a:latin typeface="+mn-lt"/>
                <a:sym typeface="Wingdings" panose="05000000000000000000" pitchFamily="2" charset="2"/>
              </a:rPr>
              <a:t> of 2 </a:t>
            </a:r>
            <a:r>
              <a:rPr lang="en-US" dirty="0" err="1">
                <a:latin typeface="+mn-lt"/>
                <a:sym typeface="Wingdings" panose="05000000000000000000" pitchFamily="2" charset="2"/>
              </a:rPr>
              <a:t>docenten</a:t>
            </a:r>
            <a:r>
              <a:rPr lang="en-US" dirty="0">
                <a:latin typeface="+mn-lt"/>
                <a:sym typeface="Wingdings" panose="05000000000000000000" pitchFamily="2" charset="2"/>
              </a:rPr>
              <a:t> op 3 </a:t>
            </a:r>
            <a:r>
              <a:rPr lang="en-US" dirty="0" err="1">
                <a:latin typeface="+mn-lt"/>
                <a:sym typeface="Wingdings" panose="05000000000000000000" pitchFamily="2" charset="2"/>
              </a:rPr>
              <a:t>studenten</a:t>
            </a:r>
            <a:r>
              <a:rPr lang="en-US" dirty="0">
                <a:latin typeface="+mn-lt"/>
                <a:sym typeface="Wingdings" panose="05000000000000000000" pitchFamily="2" charset="2"/>
              </a:rPr>
              <a:t> </a:t>
            </a:r>
            <a:r>
              <a:rPr lang="en-US" dirty="0" err="1">
                <a:latin typeface="+mn-lt"/>
                <a:sym typeface="Wingdings" panose="05000000000000000000" pitchFamily="2" charset="2"/>
              </a:rPr>
              <a:t>niet</a:t>
            </a:r>
            <a:r>
              <a:rPr lang="en-US" dirty="0">
                <a:latin typeface="+mn-lt"/>
                <a:sym typeface="Wingdings" panose="05000000000000000000" pitchFamily="2" charset="2"/>
              </a:rPr>
              <a:t> erg </a:t>
            </a:r>
            <a:r>
              <a:rPr lang="en-US" dirty="0" err="1">
                <a:latin typeface="+mn-lt"/>
                <a:sym typeface="Wingdings" panose="05000000000000000000" pitchFamily="2" charset="2"/>
              </a:rPr>
              <a:t>verstikkend</a:t>
            </a:r>
            <a:r>
              <a:rPr lang="en-US" dirty="0">
                <a:latin typeface="+mn-lt"/>
                <a:sym typeface="Wingdings" panose="05000000000000000000" pitchFamily="2" charset="2"/>
              </a:rPr>
              <a:t> is, maar </a:t>
            </a:r>
            <a:r>
              <a:rPr lang="en-US" dirty="0" err="1">
                <a:latin typeface="+mn-lt"/>
                <a:sym typeface="Wingdings" panose="05000000000000000000" pitchFamily="2" charset="2"/>
              </a:rPr>
              <a:t>dat</a:t>
            </a:r>
            <a:r>
              <a:rPr lang="en-US" dirty="0">
                <a:latin typeface="+mn-lt"/>
                <a:sym typeface="Wingdings" panose="05000000000000000000" pitchFamily="2" charset="2"/>
              </a:rPr>
              <a:t> </a:t>
            </a:r>
            <a:r>
              <a:rPr lang="en-US" dirty="0" err="1">
                <a:latin typeface="+mn-lt"/>
                <a:sym typeface="Wingdings" panose="05000000000000000000" pitchFamily="2" charset="2"/>
              </a:rPr>
              <a:t>heeft</a:t>
            </a:r>
            <a:r>
              <a:rPr lang="en-US" dirty="0">
                <a:latin typeface="+mn-lt"/>
                <a:sym typeface="Wingdings" panose="05000000000000000000" pitchFamily="2" charset="2"/>
              </a:rPr>
              <a:t> </a:t>
            </a:r>
            <a:r>
              <a:rPr lang="en-US" dirty="0" err="1">
                <a:latin typeface="+mn-lt"/>
                <a:sym typeface="Wingdings" panose="05000000000000000000" pitchFamily="2" charset="2"/>
              </a:rPr>
              <a:t>goed</a:t>
            </a:r>
            <a:r>
              <a:rPr lang="en-US" dirty="0">
                <a:latin typeface="+mn-lt"/>
                <a:sym typeface="Wingdings" panose="05000000000000000000" pitchFamily="2" charset="2"/>
              </a:rPr>
              <a:t> </a:t>
            </a:r>
            <a:r>
              <a:rPr lang="en-US" dirty="0" err="1">
                <a:latin typeface="+mn-lt"/>
                <a:sym typeface="Wingdings" panose="05000000000000000000" pitchFamily="2" charset="2"/>
              </a:rPr>
              <a:t>uitgepakt</a:t>
            </a:r>
            <a:r>
              <a:rPr lang="en-US" dirty="0">
                <a:latin typeface="+mn-lt"/>
                <a:sym typeface="Wingdings" panose="05000000000000000000" pitchFamily="2" charset="2"/>
              </a:rPr>
              <a:t> </a:t>
            </a:r>
            <a:r>
              <a:rPr lang="en-US" dirty="0" err="1">
                <a:latin typeface="+mn-lt"/>
                <a:sym typeface="Wingdings" panose="05000000000000000000" pitchFamily="2" charset="2"/>
              </a:rPr>
              <a:t>volgens</a:t>
            </a:r>
            <a:r>
              <a:rPr lang="en-US" dirty="0">
                <a:latin typeface="+mn-lt"/>
                <a:sym typeface="Wingdings" panose="05000000000000000000" pitchFamily="2" charset="2"/>
              </a:rPr>
              <a:t> de </a:t>
            </a:r>
            <a:r>
              <a:rPr lang="en-US" dirty="0" err="1">
                <a:latin typeface="+mn-lt"/>
                <a:sym typeface="Wingdings" panose="05000000000000000000" pitchFamily="2" charset="2"/>
              </a:rPr>
              <a:t>docenten</a:t>
            </a:r>
            <a:r>
              <a:rPr lang="en-US" dirty="0">
                <a:latin typeface="+mn-lt"/>
                <a:sym typeface="Wingdings" panose="05000000000000000000" pitchFamily="2" charset="2"/>
              </a:rPr>
              <a:t>. </a:t>
            </a:r>
          </a:p>
          <a:p>
            <a:pPr marL="0" indent="0">
              <a:buNone/>
            </a:pPr>
            <a:endParaRPr lang="en-US" dirty="0">
              <a:latin typeface="+mn-lt"/>
              <a:sym typeface="Wingdings" panose="05000000000000000000" pitchFamily="2" charset="2"/>
            </a:endParaRPr>
          </a:p>
          <a:p>
            <a:r>
              <a:rPr lang="en-US" dirty="0">
                <a:latin typeface="+mn-lt"/>
                <a:sym typeface="Wingdings" panose="05000000000000000000" pitchFamily="2" charset="2"/>
              </a:rPr>
              <a:t>De </a:t>
            </a:r>
            <a:r>
              <a:rPr lang="en-US" dirty="0" err="1">
                <a:latin typeface="+mn-lt"/>
                <a:sym typeface="Wingdings" panose="05000000000000000000" pitchFamily="2" charset="2"/>
              </a:rPr>
              <a:t>geïnterviewde</a:t>
            </a:r>
            <a:r>
              <a:rPr lang="en-US" dirty="0">
                <a:latin typeface="+mn-lt"/>
                <a:sym typeface="Wingdings" panose="05000000000000000000" pitchFamily="2" charset="2"/>
              </a:rPr>
              <a:t> student </a:t>
            </a:r>
            <a:r>
              <a:rPr lang="en-US" dirty="0" err="1">
                <a:latin typeface="+mn-lt"/>
                <a:sym typeface="Wingdings" panose="05000000000000000000" pitchFamily="2" charset="2"/>
              </a:rPr>
              <a:t>heeft</a:t>
            </a:r>
            <a:r>
              <a:rPr lang="en-US" dirty="0">
                <a:latin typeface="+mn-lt"/>
                <a:sym typeface="Wingdings" panose="05000000000000000000" pitchFamily="2" charset="2"/>
              </a:rPr>
              <a:t> het </a:t>
            </a:r>
            <a:r>
              <a:rPr lang="en-US" dirty="0" err="1">
                <a:latin typeface="+mn-lt"/>
                <a:sym typeface="Wingdings" panose="05000000000000000000" pitchFamily="2" charset="2"/>
              </a:rPr>
              <a:t>ook</a:t>
            </a:r>
            <a:r>
              <a:rPr lang="en-US" dirty="0">
                <a:latin typeface="+mn-lt"/>
                <a:sym typeface="Wingdings" panose="05000000000000000000" pitchFamily="2" charset="2"/>
              </a:rPr>
              <a:t> </a:t>
            </a:r>
            <a:r>
              <a:rPr lang="en-US" dirty="0" err="1">
                <a:latin typeface="+mn-lt"/>
                <a:sym typeface="Wingdings" panose="05000000000000000000" pitchFamily="2" charset="2"/>
              </a:rPr>
              <a:t>als</a:t>
            </a:r>
            <a:r>
              <a:rPr lang="en-US" dirty="0">
                <a:latin typeface="+mn-lt"/>
                <a:sym typeface="Wingdings" panose="05000000000000000000" pitchFamily="2" charset="2"/>
              </a:rPr>
              <a:t> </a:t>
            </a:r>
            <a:r>
              <a:rPr lang="en-US" dirty="0" err="1">
                <a:latin typeface="+mn-lt"/>
                <a:sym typeface="Wingdings" panose="05000000000000000000" pitchFamily="2" charset="2"/>
              </a:rPr>
              <a:t>prettig</a:t>
            </a:r>
            <a:r>
              <a:rPr lang="en-US" dirty="0">
                <a:latin typeface="+mn-lt"/>
                <a:sym typeface="Wingdings" panose="05000000000000000000" pitchFamily="2" charset="2"/>
              </a:rPr>
              <a:t> </a:t>
            </a:r>
            <a:r>
              <a:rPr lang="en-US" dirty="0" err="1">
                <a:latin typeface="+mn-lt"/>
                <a:sym typeface="Wingdings" panose="05000000000000000000" pitchFamily="2" charset="2"/>
              </a:rPr>
              <a:t>ervaren</a:t>
            </a:r>
            <a:r>
              <a:rPr lang="en-US" dirty="0">
                <a:latin typeface="+mn-lt"/>
                <a:sym typeface="Wingdings" panose="05000000000000000000" pitchFamily="2" charset="2"/>
              </a:rPr>
              <a:t>: </a:t>
            </a:r>
          </a:p>
          <a:p>
            <a:pPr marL="0" indent="0">
              <a:buNone/>
            </a:pPr>
            <a:r>
              <a:rPr lang="nl-NL" dirty="0">
                <a:latin typeface="+mn-lt"/>
                <a:sym typeface="Wingdings" panose="05000000000000000000" pitchFamily="2" charset="2"/>
              </a:rPr>
              <a:t>“</a:t>
            </a:r>
            <a:r>
              <a:rPr lang="nl-NL" i="1" dirty="0">
                <a:latin typeface="+mn-lt"/>
                <a:sym typeface="Wingdings" panose="05000000000000000000" pitchFamily="2" charset="2"/>
              </a:rPr>
              <a:t>Ik heb het als prettig ervaren. Ik heb veel aandacht gehad doordat we nu maar met een klas van drie mensen zijn en twee docenten bij iedere les hebben”</a:t>
            </a:r>
          </a:p>
          <a:p>
            <a:pPr marL="0" indent="0">
              <a:buNone/>
            </a:pPr>
            <a:endParaRPr lang="nl-NL" i="1" dirty="0">
              <a:latin typeface="+mn-lt"/>
              <a:sym typeface="Wingdings" panose="05000000000000000000" pitchFamily="2" charset="2"/>
            </a:endParaRPr>
          </a:p>
          <a:p>
            <a:r>
              <a:rPr lang="en-US" dirty="0">
                <a:latin typeface="+mn-lt"/>
                <a:sym typeface="Wingdings" panose="05000000000000000000" pitchFamily="2" charset="2"/>
              </a:rPr>
              <a:t> Toch </a:t>
            </a:r>
            <a:r>
              <a:rPr lang="en-US" dirty="0" err="1">
                <a:latin typeface="+mn-lt"/>
                <a:sym typeface="Wingdings" panose="05000000000000000000" pitchFamily="2" charset="2"/>
              </a:rPr>
              <a:t>geeft</a:t>
            </a:r>
            <a:r>
              <a:rPr lang="en-US" dirty="0">
                <a:latin typeface="+mn-lt"/>
                <a:sym typeface="Wingdings" panose="05000000000000000000" pitchFamily="2" charset="2"/>
              </a:rPr>
              <a:t> </a:t>
            </a:r>
            <a:r>
              <a:rPr lang="en-US" dirty="0" err="1">
                <a:latin typeface="+mn-lt"/>
                <a:sym typeface="Wingdings" panose="05000000000000000000" pitchFamily="2" charset="2"/>
              </a:rPr>
              <a:t>deze</a:t>
            </a:r>
            <a:r>
              <a:rPr lang="en-US" dirty="0">
                <a:latin typeface="+mn-lt"/>
                <a:sym typeface="Wingdings" panose="05000000000000000000" pitchFamily="2" charset="2"/>
              </a:rPr>
              <a:t> student </a:t>
            </a:r>
            <a:r>
              <a:rPr lang="en-US" dirty="0" err="1">
                <a:latin typeface="+mn-lt"/>
                <a:sym typeface="Wingdings" panose="05000000000000000000" pitchFamily="2" charset="2"/>
              </a:rPr>
              <a:t>ook</a:t>
            </a:r>
            <a:r>
              <a:rPr lang="en-US" dirty="0">
                <a:latin typeface="+mn-lt"/>
                <a:sym typeface="Wingdings" panose="05000000000000000000" pitchFamily="2" charset="2"/>
              </a:rPr>
              <a:t> </a:t>
            </a:r>
            <a:r>
              <a:rPr lang="en-US" dirty="0" err="1">
                <a:latin typeface="+mn-lt"/>
                <a:sym typeface="Wingdings" panose="05000000000000000000" pitchFamily="2" charset="2"/>
              </a:rPr>
              <a:t>aan</a:t>
            </a:r>
            <a:r>
              <a:rPr lang="en-US" dirty="0">
                <a:latin typeface="+mn-lt"/>
                <a:sym typeface="Wingdings" panose="05000000000000000000" pitchFamily="2" charset="2"/>
              </a:rPr>
              <a:t> </a:t>
            </a:r>
            <a:r>
              <a:rPr lang="en-US" dirty="0" err="1">
                <a:latin typeface="+mn-lt"/>
                <a:sym typeface="Wingdings" panose="05000000000000000000" pitchFamily="2" charset="2"/>
              </a:rPr>
              <a:t>dat</a:t>
            </a:r>
            <a:r>
              <a:rPr lang="en-US" dirty="0">
                <a:latin typeface="+mn-lt"/>
                <a:sym typeface="Wingdings" panose="05000000000000000000" pitchFamily="2" charset="2"/>
              </a:rPr>
              <a:t> </a:t>
            </a:r>
            <a:r>
              <a:rPr lang="en-US" dirty="0" err="1">
                <a:latin typeface="+mn-lt"/>
                <a:sym typeface="Wingdings" panose="05000000000000000000" pitchFamily="2" charset="2"/>
              </a:rPr>
              <a:t>een</a:t>
            </a:r>
            <a:r>
              <a:rPr lang="en-US" dirty="0">
                <a:latin typeface="+mn-lt"/>
                <a:sym typeface="Wingdings" panose="05000000000000000000" pitchFamily="2" charset="2"/>
              </a:rPr>
              <a:t> </a:t>
            </a:r>
            <a:r>
              <a:rPr lang="en-US" dirty="0" err="1">
                <a:latin typeface="+mn-lt"/>
                <a:sym typeface="Wingdings" panose="05000000000000000000" pitchFamily="2" charset="2"/>
              </a:rPr>
              <a:t>groep</a:t>
            </a:r>
            <a:r>
              <a:rPr lang="en-US" dirty="0">
                <a:latin typeface="+mn-lt"/>
                <a:sym typeface="Wingdings" panose="05000000000000000000" pitchFamily="2" charset="2"/>
              </a:rPr>
              <a:t> van 10 tot 12 </a:t>
            </a:r>
            <a:r>
              <a:rPr lang="en-US" dirty="0" err="1">
                <a:latin typeface="+mn-lt"/>
                <a:sym typeface="Wingdings" panose="05000000000000000000" pitchFamily="2" charset="2"/>
              </a:rPr>
              <a:t>studenten</a:t>
            </a:r>
            <a:r>
              <a:rPr lang="en-US" dirty="0">
                <a:latin typeface="+mn-lt"/>
                <a:sym typeface="Wingdings" panose="05000000000000000000" pitchFamily="2" charset="2"/>
              </a:rPr>
              <a:t> </a:t>
            </a:r>
            <a:r>
              <a:rPr lang="en-US" dirty="0" err="1">
                <a:latin typeface="+mn-lt"/>
                <a:sym typeface="Wingdings" panose="05000000000000000000" pitchFamily="2" charset="2"/>
              </a:rPr>
              <a:t>optimaal</a:t>
            </a:r>
            <a:r>
              <a:rPr lang="en-US" dirty="0">
                <a:latin typeface="+mn-lt"/>
                <a:sym typeface="Wingdings" panose="05000000000000000000" pitchFamily="2" charset="2"/>
              </a:rPr>
              <a:t> </a:t>
            </a:r>
            <a:r>
              <a:rPr lang="en-US" dirty="0" err="1">
                <a:latin typeface="+mn-lt"/>
                <a:sym typeface="Wingdings" panose="05000000000000000000" pitchFamily="2" charset="2"/>
              </a:rPr>
              <a:t>zou</a:t>
            </a:r>
            <a:r>
              <a:rPr lang="en-US" dirty="0">
                <a:latin typeface="+mn-lt"/>
                <a:sym typeface="Wingdings" panose="05000000000000000000" pitchFamily="2" charset="2"/>
              </a:rPr>
              <a:t> </a:t>
            </a:r>
            <a:r>
              <a:rPr lang="en-US" dirty="0" err="1">
                <a:latin typeface="+mn-lt"/>
                <a:sym typeface="Wingdings" panose="05000000000000000000" pitchFamily="2" charset="2"/>
              </a:rPr>
              <a:t>zijn</a:t>
            </a:r>
            <a:r>
              <a:rPr lang="en-US" dirty="0">
                <a:latin typeface="+mn-lt"/>
                <a:sym typeface="Wingdings" panose="05000000000000000000" pitchFamily="2" charset="2"/>
              </a:rPr>
              <a:t>: </a:t>
            </a:r>
          </a:p>
          <a:p>
            <a:pPr marL="0" indent="0">
              <a:buNone/>
            </a:pPr>
            <a:r>
              <a:rPr lang="nl-NL" i="1" dirty="0">
                <a:latin typeface="+mn-lt"/>
                <a:sym typeface="Wingdings" panose="05000000000000000000" pitchFamily="2" charset="2"/>
              </a:rPr>
              <a:t>“Het is ook wel mooi, denk ik, dat je dan zoveel verschillende stageplekken binnen </a:t>
            </a:r>
            <a:r>
              <a:rPr lang="nl-NL" i="1" dirty="0" err="1">
                <a:latin typeface="+mn-lt"/>
                <a:sym typeface="Wingdings" panose="05000000000000000000" pitchFamily="2" charset="2"/>
              </a:rPr>
              <a:t>levvel</a:t>
            </a:r>
            <a:r>
              <a:rPr lang="nl-NL" i="1" dirty="0">
                <a:latin typeface="+mn-lt"/>
                <a:sym typeface="Wingdings" panose="05000000000000000000" pitchFamily="2" charset="2"/>
              </a:rPr>
              <a:t> hebt, dat je ook echt van elkaar kan leren, want dat merkte ik nu ook al heel erg dat ik ook een beetje zicht kreeg wat voor stageplekken zij hadden. En dat is natuurlijk leerzaam voor als je later binnen </a:t>
            </a:r>
            <a:r>
              <a:rPr lang="nl-NL" i="1" dirty="0" err="1">
                <a:latin typeface="+mn-lt"/>
                <a:sym typeface="Wingdings" panose="05000000000000000000" pitchFamily="2" charset="2"/>
              </a:rPr>
              <a:t>levvel</a:t>
            </a:r>
            <a:r>
              <a:rPr lang="nl-NL" i="1" dirty="0">
                <a:latin typeface="+mn-lt"/>
                <a:sym typeface="Wingdings" panose="05000000000000000000" pitchFamily="2" charset="2"/>
              </a:rPr>
              <a:t> zou willen gaan werken, dat je ook kennis hebt van welke plekken er nog meer zijn”</a:t>
            </a:r>
          </a:p>
          <a:p>
            <a:endParaRPr lang="en-US" dirty="0">
              <a:latin typeface="+mn-lt"/>
              <a:sym typeface="Wingdings" panose="05000000000000000000" pitchFamily="2" charset="2"/>
            </a:endParaRPr>
          </a:p>
        </p:txBody>
      </p:sp>
      <p:sp>
        <p:nvSpPr>
          <p:cNvPr id="3" name="Titel 2"/>
          <p:cNvSpPr>
            <a:spLocks noGrp="1"/>
          </p:cNvSpPr>
          <p:nvPr>
            <p:ph type="title"/>
          </p:nvPr>
        </p:nvSpPr>
        <p:spPr/>
        <p:txBody>
          <a:bodyPr/>
          <a:lstStyle/>
          <a:p>
            <a:r>
              <a:rPr lang="nl-NL" dirty="0"/>
              <a:t>Huidige situatie - Groepsgrootte</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2"/>
          <a:srcRect/>
          <a:stretch>
            <a:fillRect/>
          </a:stretch>
        </p:blipFill>
        <p:spPr/>
      </p:pic>
    </p:spTree>
    <p:extLst>
      <p:ext uri="{BB962C8B-B14F-4D97-AF65-F5344CB8AC3E}">
        <p14:creationId xmlns:p14="http://schemas.microsoft.com/office/powerpoint/2010/main" val="141074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9</a:t>
            </a:fld>
            <a:endParaRPr lang="nl-NL" dirty="0"/>
          </a:p>
        </p:txBody>
      </p:sp>
      <p:sp>
        <p:nvSpPr>
          <p:cNvPr id="4" name="Tijdelijke aanduiding voor tekst 3"/>
          <p:cNvSpPr>
            <a:spLocks noGrp="1"/>
          </p:cNvSpPr>
          <p:nvPr>
            <p:ph type="body" sz="quarter" idx="15"/>
          </p:nvPr>
        </p:nvSpPr>
        <p:spPr>
          <a:xfrm>
            <a:off x="323850" y="1809065"/>
            <a:ext cx="7978775" cy="3141098"/>
          </a:xfrm>
        </p:spPr>
        <p:txBody>
          <a:bodyPr>
            <a:normAutofit/>
          </a:bodyPr>
          <a:lstStyle/>
          <a:p>
            <a:r>
              <a:rPr lang="nl-NL" sz="1200" b="1" dirty="0">
                <a:latin typeface="+mn-lt"/>
              </a:rPr>
              <a:t>Interview </a:t>
            </a:r>
          </a:p>
          <a:p>
            <a:pPr>
              <a:buFont typeface="Wingdings" panose="05000000000000000000" pitchFamily="2" charset="2"/>
              <a:buChar char="à"/>
            </a:pPr>
            <a:r>
              <a:rPr lang="nl-NL" sz="1200" dirty="0">
                <a:latin typeface="+mn-lt"/>
              </a:rPr>
              <a:t>Opdrachten s</a:t>
            </a:r>
            <a:r>
              <a:rPr lang="nl-NL" sz="1200" b="0" i="0" dirty="0">
                <a:effectLst/>
                <a:latin typeface="+mn-lt"/>
              </a:rPr>
              <a:t>luiten goed aan, gingen over dingen die op dat moment speelden.  </a:t>
            </a:r>
          </a:p>
          <a:p>
            <a:pPr>
              <a:buFont typeface="Wingdings" panose="05000000000000000000" pitchFamily="2" charset="2"/>
              <a:buChar char="à"/>
            </a:pPr>
            <a:r>
              <a:rPr lang="nl-NL" sz="1200" b="0" i="0" dirty="0">
                <a:effectLst/>
                <a:latin typeface="+mn-lt"/>
              </a:rPr>
              <a:t>Opbouw is goed: </a:t>
            </a:r>
          </a:p>
          <a:p>
            <a:pPr marL="0" indent="0">
              <a:buNone/>
            </a:pPr>
            <a:r>
              <a:rPr lang="nl-NL" sz="1200" b="0" i="1" dirty="0">
                <a:effectLst/>
                <a:latin typeface="+mn-lt"/>
              </a:rPr>
              <a:t>“Dat je eerst begint met jezelf en de verdieping in de doelgroep en daarna ga je meer naar een onderwerp als presentie, wat heel erg een ding is binnen </a:t>
            </a:r>
            <a:r>
              <a:rPr lang="nl-NL" i="1" dirty="0" err="1">
                <a:latin typeface="+mn-lt"/>
              </a:rPr>
              <a:t>Lev</a:t>
            </a:r>
            <a:r>
              <a:rPr lang="nl-NL" sz="1200" b="0" i="1" dirty="0" err="1">
                <a:effectLst/>
                <a:latin typeface="+mn-lt"/>
              </a:rPr>
              <a:t>vel</a:t>
            </a:r>
            <a:r>
              <a:rPr lang="nl-NL" sz="1200" b="0" i="1" dirty="0">
                <a:effectLst/>
                <a:latin typeface="+mn-lt"/>
              </a:rPr>
              <a:t>, en hoe jij binnen je team en de organisatie staat. Dat vond ik wel goed aansluiten.”</a:t>
            </a:r>
            <a:endParaRPr lang="nl-NL" sz="1200" b="0" i="0" dirty="0">
              <a:effectLst/>
              <a:latin typeface="+mn-lt"/>
            </a:endParaRPr>
          </a:p>
          <a:p>
            <a:pPr>
              <a:buFont typeface="Wingdings" panose="05000000000000000000" pitchFamily="2" charset="2"/>
              <a:buChar char="à"/>
            </a:pPr>
            <a:r>
              <a:rPr lang="nl-NL" sz="1200" b="0" i="0" dirty="0">
                <a:effectLst/>
                <a:latin typeface="+mn-lt"/>
              </a:rPr>
              <a:t>Geen opdracht die niet aansloot, maar timing kon </a:t>
            </a:r>
            <a:r>
              <a:rPr lang="nl-NL" sz="1200" dirty="0">
                <a:latin typeface="+mn-lt"/>
              </a:rPr>
              <a:t>soms beter.</a:t>
            </a:r>
          </a:p>
          <a:p>
            <a:pPr>
              <a:buFont typeface="Wingdings" panose="05000000000000000000" pitchFamily="2" charset="2"/>
              <a:buChar char="à"/>
            </a:pPr>
            <a:endParaRPr lang="nl-NL" dirty="0">
              <a:latin typeface="+mn-lt"/>
              <a:sym typeface="Wingdings" panose="05000000000000000000" pitchFamily="2" charset="2"/>
            </a:endParaRPr>
          </a:p>
          <a:p>
            <a:r>
              <a:rPr lang="nl-NL" sz="1200" b="1" i="0" dirty="0">
                <a:effectLst/>
                <a:latin typeface="+mn-lt"/>
              </a:rPr>
              <a:t>Enquête</a:t>
            </a:r>
            <a:r>
              <a:rPr lang="nl-NL" sz="1200" b="0" i="0" dirty="0">
                <a:effectLst/>
                <a:latin typeface="+mn-lt"/>
              </a:rPr>
              <a:t>: </a:t>
            </a:r>
          </a:p>
          <a:p>
            <a:pPr marL="0" indent="0">
              <a:buNone/>
            </a:pPr>
            <a:r>
              <a:rPr lang="nl-NL" sz="1200" dirty="0">
                <a:latin typeface="+mn-lt"/>
                <a:sym typeface="Wingdings" panose="05000000000000000000" pitchFamily="2" charset="2"/>
              </a:rPr>
              <a:t> </a:t>
            </a:r>
            <a:r>
              <a:rPr lang="nl-NL" sz="1200" dirty="0">
                <a:latin typeface="+mn-lt"/>
              </a:rPr>
              <a:t>Reflectie-opdrachten: 4 zeer nuttig, 1 nuttig </a:t>
            </a:r>
          </a:p>
          <a:p>
            <a:pPr marL="0" indent="0">
              <a:buNone/>
            </a:pPr>
            <a:r>
              <a:rPr lang="nl-NL" sz="1200" dirty="0">
                <a:latin typeface="+mn-lt"/>
                <a:sym typeface="Wingdings" panose="05000000000000000000" pitchFamily="2" charset="2"/>
              </a:rPr>
              <a:t> </a:t>
            </a:r>
            <a:r>
              <a:rPr lang="nl-NL" sz="1200" dirty="0">
                <a:latin typeface="+mn-lt"/>
              </a:rPr>
              <a:t>Kennisverwerkingsopdrachten: 4 zeer nuttig, 1 nuttig</a:t>
            </a:r>
          </a:p>
          <a:p>
            <a:r>
              <a:rPr lang="nl-NL" sz="1200" dirty="0">
                <a:latin typeface="+mn-lt"/>
              </a:rPr>
              <a:t>Sluiten opdrachten aan op stagepraktijk: </a:t>
            </a:r>
          </a:p>
          <a:p>
            <a:pPr>
              <a:buFont typeface="Wingdings" panose="05000000000000000000" pitchFamily="2" charset="2"/>
              <a:buChar char="à"/>
            </a:pPr>
            <a:r>
              <a:rPr lang="nl-NL" sz="1200" dirty="0">
                <a:latin typeface="+mn-lt"/>
              </a:rPr>
              <a:t>allemaal ja. </a:t>
            </a:r>
          </a:p>
          <a:p>
            <a:r>
              <a:rPr lang="nl-NL" sz="1200" dirty="0">
                <a:latin typeface="+mn-lt"/>
              </a:rPr>
              <a:t>Slui</a:t>
            </a:r>
            <a:r>
              <a:rPr lang="nl-NL" sz="1200" dirty="0">
                <a:effectLst/>
                <a:latin typeface="+mn-lt"/>
              </a:rPr>
              <a:t>ten opdrachten aan op integrale opdracht? </a:t>
            </a:r>
          </a:p>
          <a:p>
            <a:pPr>
              <a:buFont typeface="Wingdings" panose="05000000000000000000" pitchFamily="2" charset="2"/>
              <a:buChar char="à"/>
            </a:pPr>
            <a:r>
              <a:rPr lang="nl-NL" sz="1200" dirty="0">
                <a:effectLst/>
                <a:latin typeface="+mn-lt"/>
              </a:rPr>
              <a:t>3 ja</a:t>
            </a:r>
            <a:r>
              <a:rPr lang="nl-NL" sz="1200" dirty="0">
                <a:latin typeface="+mn-lt"/>
              </a:rPr>
              <a:t>. </a:t>
            </a:r>
          </a:p>
          <a:p>
            <a:pPr marL="0" indent="0">
              <a:buNone/>
            </a:pPr>
            <a:r>
              <a:rPr lang="nl-NL" sz="1200" dirty="0">
                <a:effectLst/>
                <a:latin typeface="+mn-lt"/>
                <a:sym typeface="Wingdings" panose="05000000000000000000" pitchFamily="2" charset="2"/>
              </a:rPr>
              <a:t> </a:t>
            </a:r>
            <a:r>
              <a:rPr lang="nl-NL" sz="1200" dirty="0">
                <a:effectLst/>
                <a:latin typeface="+mn-lt"/>
              </a:rPr>
              <a:t>2 anders </a:t>
            </a:r>
            <a:r>
              <a:rPr lang="nl-NL" sz="1200" dirty="0">
                <a:effectLst/>
                <a:latin typeface="+mn-lt"/>
                <a:sym typeface="Wingdings" panose="05000000000000000000" pitchFamily="2" charset="2"/>
              </a:rPr>
              <a:t> nog niet echt begonnen met integrale</a:t>
            </a:r>
            <a:endParaRPr lang="en-US" dirty="0">
              <a:latin typeface="+mn-lt"/>
              <a:sym typeface="Wingdings" panose="05000000000000000000" pitchFamily="2" charset="2"/>
            </a:endParaRPr>
          </a:p>
        </p:txBody>
      </p:sp>
      <p:sp>
        <p:nvSpPr>
          <p:cNvPr id="3" name="Titel 2"/>
          <p:cNvSpPr>
            <a:spLocks noGrp="1"/>
          </p:cNvSpPr>
          <p:nvPr>
            <p:ph type="title"/>
          </p:nvPr>
        </p:nvSpPr>
        <p:spPr/>
        <p:txBody>
          <a:bodyPr/>
          <a:lstStyle/>
          <a:p>
            <a:r>
              <a:rPr lang="nl-NL" dirty="0"/>
              <a:t>Huidige situatie - Opdrachten</a:t>
            </a:r>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2"/>
          <a:srcRect/>
          <a:stretch>
            <a:fillRect/>
          </a:stretch>
        </p:blipFill>
        <p:spPr/>
      </p:pic>
    </p:spTree>
    <p:extLst>
      <p:ext uri="{BB962C8B-B14F-4D97-AF65-F5344CB8AC3E}">
        <p14:creationId xmlns:p14="http://schemas.microsoft.com/office/powerpoint/2010/main" val="3418667778"/>
      </p:ext>
    </p:extLst>
  </p:cSld>
  <p:clrMapOvr>
    <a:masterClrMapping/>
  </p:clrMapOvr>
</p:sld>
</file>

<file path=ppt/theme/theme1.xml><?xml version="1.0" encoding="utf-8"?>
<a:theme xmlns:a="http://schemas.openxmlformats.org/drawingml/2006/main" name="SJABLOON Corporate Algemeen ppt - nieuwe huisstijl - titel + volg">
  <a:themeElements>
    <a:clrScheme name="HvA">
      <a:dk1>
        <a:srgbClr val="000000"/>
      </a:dk1>
      <a:lt1>
        <a:srgbClr val="FFFFFF"/>
      </a:lt1>
      <a:dk2>
        <a:srgbClr val="241679"/>
      </a:dk2>
      <a:lt2>
        <a:srgbClr val="F5F5F5"/>
      </a:lt2>
      <a:accent1>
        <a:srgbClr val="241679"/>
      </a:accent1>
      <a:accent2>
        <a:srgbClr val="DAD6E7"/>
      </a:accent2>
      <a:accent3>
        <a:srgbClr val="E6E3EE"/>
      </a:accent3>
      <a:accent4>
        <a:srgbClr val="898989"/>
      </a:accent4>
      <a:accent5>
        <a:srgbClr val="CCCCCC"/>
      </a:accent5>
      <a:accent6>
        <a:srgbClr val="EBEBEB"/>
      </a:accent6>
      <a:hlink>
        <a:srgbClr val="000000"/>
      </a:hlink>
      <a:folHlink>
        <a:srgbClr val="000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jabloon-corporate-algemeen-ppt-breed" id="{EBF1296F-3072-43FC-9568-6A30F1403BE2}" vid="{37B5CA8C-BDEB-454C-A93A-1513A3181611}"/>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f9a9971-8f81-456e-9573-47180d38c8d8" xsi:nil="true"/>
    <lcf76f155ced4ddcb4097134ff3c332f xmlns="6b90f42b-64c4-4e1d-b8a2-9a34aba7b61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0B29C7A0642D4BBF07F7C4671D95A9" ma:contentTypeVersion="18" ma:contentTypeDescription="Een nieuw document maken." ma:contentTypeScope="" ma:versionID="82de051ba534a993b6699d1014c77bb5">
  <xsd:schema xmlns:xsd="http://www.w3.org/2001/XMLSchema" xmlns:xs="http://www.w3.org/2001/XMLSchema" xmlns:p="http://schemas.microsoft.com/office/2006/metadata/properties" xmlns:ns2="6b90f42b-64c4-4e1d-b8a2-9a34aba7b617" xmlns:ns3="ef9a9971-8f81-456e-9573-47180d38c8d8" targetNamespace="http://schemas.microsoft.com/office/2006/metadata/properties" ma:root="true" ma:fieldsID="f92d19dc67e1ddef484f379c9e06d922" ns2:_="" ns3:_="">
    <xsd:import namespace="6b90f42b-64c4-4e1d-b8a2-9a34aba7b617"/>
    <xsd:import namespace="ef9a9971-8f81-456e-9573-47180d38c8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90f42b-64c4-4e1d-b8a2-9a34aba7b6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32d39682-ccf7-48d8-962f-2ca2d3d56b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9a9971-8f81-456e-9573-47180d38c8d8"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8dd13f68-e04c-462b-b7dd-312520e53c1e}" ma:internalName="TaxCatchAll" ma:showField="CatchAllData" ma:web="ef9a9971-8f81-456e-9573-47180d38c8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9A329-36CA-4158-AA2D-B2F2A5F9EF40}">
  <ds:schemaRefs>
    <ds:schemaRef ds:uri="http://schemas.microsoft.com/sharepoint/v3/contenttype/forms"/>
  </ds:schemaRefs>
</ds:datastoreItem>
</file>

<file path=customXml/itemProps2.xml><?xml version="1.0" encoding="utf-8"?>
<ds:datastoreItem xmlns:ds="http://schemas.openxmlformats.org/officeDocument/2006/customXml" ds:itemID="{A0A089DD-5B77-4DD4-B398-545B037BE2E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F01B302-E4A6-48C4-B94E-DC2D9F895621}"/>
</file>

<file path=docProps/app.xml><?xml version="1.0" encoding="utf-8"?>
<Properties xmlns="http://schemas.openxmlformats.org/officeDocument/2006/extended-properties" xmlns:vt="http://schemas.openxmlformats.org/officeDocument/2006/docPropsVTypes">
  <Template>sjabloon-corporate-algemeen-ppt-breed</Template>
  <TotalTime>10779</TotalTime>
  <Words>2660</Words>
  <Application>Microsoft Office PowerPoint</Application>
  <PresentationFormat>On-screen Show (16:9)</PresentationFormat>
  <Paragraphs>215</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SJABLOON Corporate Algemeen ppt - nieuwe huisstijl - titel + volg</vt:lpstr>
      <vt:lpstr>Evaluatie Leerwerkplaats</vt:lpstr>
      <vt:lpstr>Inhoud</vt:lpstr>
      <vt:lpstr>Doel evaluatie</vt:lpstr>
      <vt:lpstr>Uitgangssituatie (stage buiten leerwerkplaats) (1/2)</vt:lpstr>
      <vt:lpstr>Uitgangssituatie (stage buiten leerwerkplaats) (2/2)</vt:lpstr>
      <vt:lpstr>Huidige situatie (eind 2022)</vt:lpstr>
      <vt:lpstr>Huidige situatie - Begeleiding</vt:lpstr>
      <vt:lpstr>Huidige situatie - Groepsgrootte</vt:lpstr>
      <vt:lpstr>Huidige situatie - Opdrachten</vt:lpstr>
      <vt:lpstr>Huidige situatie - Onderwerpen</vt:lpstr>
      <vt:lpstr>Bouwstenen voor impactvol onderwijs</vt:lpstr>
      <vt:lpstr>Bouwsteen 1: Urgentie</vt:lpstr>
      <vt:lpstr>Bouwsteen 2. Zelfmanagement (1/2)</vt:lpstr>
      <vt:lpstr>Bouwsteen 2. Zelfmanagement (2/2)</vt:lpstr>
      <vt:lpstr>Bouwsteen 3: Community &amp; Kennisdeling (1/2)</vt:lpstr>
      <vt:lpstr>Bouwsteen 3: Community &amp; Kennisdeling (2/2)</vt:lpstr>
      <vt:lpstr>Bouwsteen 4. Hybride leeromgeving</vt:lpstr>
      <vt:lpstr>Bouwsteen 5. Assessment for Learning</vt:lpstr>
      <vt:lpstr>Einde</vt:lpstr>
    </vt:vector>
  </TitlesOfParts>
  <Company>Hogeschool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Voorbeeld powerpoint</dc:title>
  <dc:creator>Anita Bode</dc:creator>
  <cp:keywords>Presentatie corporate algemeen breed</cp:keywords>
  <cp:lastModifiedBy>Esmee Verheem</cp:lastModifiedBy>
  <cp:revision>65</cp:revision>
  <dcterms:created xsi:type="dcterms:W3CDTF">2018-09-27T14:25:52Z</dcterms:created>
  <dcterms:modified xsi:type="dcterms:W3CDTF">2024-04-04T12:28:27Z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153200.000000000</vt:lpwstr>
  </property>
  <property fmtid="{D5CDD505-2E9C-101B-9397-08002B2CF9AE}" pid="3" name="ContentTypeId">
    <vt:lpwstr>0x010100825B8477FDECDB46AD12681DEE1BDA31</vt:lpwstr>
  </property>
</Properties>
</file>